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6"/>
  </p:notesMasterIdLst>
  <p:handoutMasterIdLst>
    <p:handoutMasterId r:id="rId97"/>
  </p:handoutMasterIdLst>
  <p:sldIdLst>
    <p:sldId id="1151" r:id="rId5"/>
    <p:sldId id="1154" r:id="rId6"/>
    <p:sldId id="2145705989" r:id="rId7"/>
    <p:sldId id="2145705990" r:id="rId8"/>
    <p:sldId id="630" r:id="rId9"/>
    <p:sldId id="2145705986" r:id="rId10"/>
    <p:sldId id="408" r:id="rId11"/>
    <p:sldId id="978" r:id="rId12"/>
    <p:sldId id="937" r:id="rId13"/>
    <p:sldId id="688" r:id="rId14"/>
    <p:sldId id="896" r:id="rId15"/>
    <p:sldId id="1005" r:id="rId16"/>
    <p:sldId id="958" r:id="rId17"/>
    <p:sldId id="714" r:id="rId18"/>
    <p:sldId id="386" r:id="rId19"/>
    <p:sldId id="976" r:id="rId20"/>
    <p:sldId id="405" r:id="rId21"/>
    <p:sldId id="406" r:id="rId22"/>
    <p:sldId id="2145705985" r:id="rId23"/>
    <p:sldId id="959" r:id="rId24"/>
    <p:sldId id="897" r:id="rId25"/>
    <p:sldId id="339" r:id="rId26"/>
    <p:sldId id="422" r:id="rId27"/>
    <p:sldId id="950" r:id="rId28"/>
    <p:sldId id="949" r:id="rId29"/>
    <p:sldId id="328" r:id="rId30"/>
    <p:sldId id="985" r:id="rId31"/>
    <p:sldId id="627" r:id="rId32"/>
    <p:sldId id="385" r:id="rId33"/>
    <p:sldId id="299" r:id="rId34"/>
    <p:sldId id="296" r:id="rId35"/>
    <p:sldId id="423" r:id="rId36"/>
    <p:sldId id="960" r:id="rId37"/>
    <p:sldId id="438" r:id="rId38"/>
    <p:sldId id="605" r:id="rId39"/>
    <p:sldId id="297" r:id="rId40"/>
    <p:sldId id="643" r:id="rId41"/>
    <p:sldId id="899" r:id="rId42"/>
    <p:sldId id="559" r:id="rId43"/>
    <p:sldId id="289" r:id="rId44"/>
    <p:sldId id="430" r:id="rId45"/>
    <p:sldId id="2145705988" r:id="rId46"/>
    <p:sldId id="975" r:id="rId47"/>
    <p:sldId id="392" r:id="rId48"/>
    <p:sldId id="980" r:id="rId49"/>
    <p:sldId id="979" r:id="rId50"/>
    <p:sldId id="631" r:id="rId51"/>
    <p:sldId id="898" r:id="rId52"/>
    <p:sldId id="953" r:id="rId53"/>
    <p:sldId id="956" r:id="rId54"/>
    <p:sldId id="954" r:id="rId55"/>
    <p:sldId id="955" r:id="rId56"/>
    <p:sldId id="1001" r:id="rId57"/>
    <p:sldId id="1004" r:id="rId58"/>
    <p:sldId id="424" r:id="rId59"/>
    <p:sldId id="556" r:id="rId60"/>
    <p:sldId id="557" r:id="rId61"/>
    <p:sldId id="1152" r:id="rId62"/>
    <p:sldId id="628" r:id="rId63"/>
    <p:sldId id="1150" r:id="rId64"/>
    <p:sldId id="1153" r:id="rId65"/>
    <p:sldId id="984" r:id="rId66"/>
    <p:sldId id="2145705984" r:id="rId67"/>
    <p:sldId id="1149" r:id="rId68"/>
    <p:sldId id="991" r:id="rId69"/>
    <p:sldId id="2145705987" r:id="rId70"/>
    <p:sldId id="948" r:id="rId71"/>
    <p:sldId id="951" r:id="rId72"/>
    <p:sldId id="946" r:id="rId73"/>
    <p:sldId id="939" r:id="rId74"/>
    <p:sldId id="940" r:id="rId75"/>
    <p:sldId id="942" r:id="rId76"/>
    <p:sldId id="943" r:id="rId77"/>
    <p:sldId id="941" r:id="rId78"/>
    <p:sldId id="638" r:id="rId79"/>
    <p:sldId id="437" r:id="rId80"/>
    <p:sldId id="629" r:id="rId81"/>
    <p:sldId id="702" r:id="rId82"/>
    <p:sldId id="621" r:id="rId83"/>
    <p:sldId id="302" r:id="rId84"/>
    <p:sldId id="517" r:id="rId85"/>
    <p:sldId id="566" r:id="rId86"/>
    <p:sldId id="703" r:id="rId87"/>
    <p:sldId id="986" r:id="rId88"/>
    <p:sldId id="472" r:id="rId89"/>
    <p:sldId id="533" r:id="rId90"/>
    <p:sldId id="534" r:id="rId91"/>
    <p:sldId id="535" r:id="rId92"/>
    <p:sldId id="553" r:id="rId93"/>
    <p:sldId id="555" r:id="rId94"/>
    <p:sldId id="540"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248"/>
  </p:normalViewPr>
  <p:slideViewPr>
    <p:cSldViewPr snapToGrid="0" snapToObjects="1">
      <p:cViewPr varScale="1">
        <p:scale>
          <a:sx n="137" d="100"/>
          <a:sy n="137" d="100"/>
        </p:scale>
        <p:origin x="800" y="192"/>
      </p:cViewPr>
      <p:guideLst>
        <p:guide orient="horz" pos="3216"/>
        <p:guide pos="3840"/>
        <p:guide pos="1392"/>
        <p:guide pos="1200"/>
        <p:guide pos="6384"/>
        <p:guide orient="horz" pos="3744"/>
        <p:guide orient="horz" pos="864"/>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3D3AC-6370-4854-BBE2-99B8FCB8002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ED78FD48-57F4-4001-8F5F-19DDBA6159F9}">
      <dgm:prSet custT="1"/>
      <dgm:spPr/>
      <dgm:t>
        <a:bodyPr/>
        <a:lstStyle/>
        <a:p>
          <a:r>
            <a:rPr lang="en-US" sz="2400" b="1" dirty="0"/>
            <a:t>Autonomy</a:t>
          </a:r>
          <a:endParaRPr lang="en-US" sz="2400" dirty="0"/>
        </a:p>
      </dgm:t>
    </dgm:pt>
    <dgm:pt modelId="{A93FDE1C-A5FB-4F2E-8B35-3BF48FE08313}" type="parTrans" cxnId="{51A41087-70FB-476A-8C8E-BFAA96EF7010}">
      <dgm:prSet/>
      <dgm:spPr/>
      <dgm:t>
        <a:bodyPr/>
        <a:lstStyle/>
        <a:p>
          <a:endParaRPr lang="en-US"/>
        </a:p>
      </dgm:t>
    </dgm:pt>
    <dgm:pt modelId="{054FF654-E047-4EC0-920E-9FA12270EF54}" type="sibTrans" cxnId="{51A41087-70FB-476A-8C8E-BFAA96EF7010}">
      <dgm:prSet/>
      <dgm:spPr/>
      <dgm:t>
        <a:bodyPr/>
        <a:lstStyle/>
        <a:p>
          <a:endParaRPr lang="en-US"/>
        </a:p>
      </dgm:t>
    </dgm:pt>
    <dgm:pt modelId="{816C8895-7F4E-47B3-84F4-5649639C0918}">
      <dgm:prSet custT="1"/>
      <dgm:spPr/>
      <dgm:t>
        <a:bodyPr/>
        <a:lstStyle/>
        <a:p>
          <a:r>
            <a:rPr lang="en-US" sz="2400" b="1"/>
            <a:t>Efficiency</a:t>
          </a:r>
          <a:endParaRPr lang="en-US" sz="2400"/>
        </a:p>
      </dgm:t>
    </dgm:pt>
    <dgm:pt modelId="{6F099D6E-DA09-405C-92D0-0ADB60705F66}" type="parTrans" cxnId="{772C69AC-4F30-48D2-9F26-31F3BE455BD5}">
      <dgm:prSet/>
      <dgm:spPr/>
      <dgm:t>
        <a:bodyPr/>
        <a:lstStyle/>
        <a:p>
          <a:endParaRPr lang="en-US"/>
        </a:p>
      </dgm:t>
    </dgm:pt>
    <dgm:pt modelId="{664DB377-79F6-491C-8B97-C7FD8AD8FC90}" type="sibTrans" cxnId="{772C69AC-4F30-48D2-9F26-31F3BE455BD5}">
      <dgm:prSet/>
      <dgm:spPr/>
      <dgm:t>
        <a:bodyPr/>
        <a:lstStyle/>
        <a:p>
          <a:endParaRPr lang="en-US"/>
        </a:p>
      </dgm:t>
    </dgm:pt>
    <dgm:pt modelId="{8E862C51-FC78-4C7C-9E1C-B185E261D290}">
      <dgm:prSet custT="1"/>
      <dgm:spPr/>
      <dgm:t>
        <a:bodyPr/>
        <a:lstStyle/>
        <a:p>
          <a:r>
            <a:rPr lang="en-US" sz="2400" b="1" dirty="0"/>
            <a:t>Role Separation</a:t>
          </a:r>
          <a:endParaRPr lang="en-US" sz="2400" dirty="0"/>
        </a:p>
      </dgm:t>
    </dgm:pt>
    <dgm:pt modelId="{5A507509-49BC-4F42-B5DD-9C54BAE583AB}" type="parTrans" cxnId="{7615600B-297C-4A28-BD52-54665E579EB5}">
      <dgm:prSet/>
      <dgm:spPr/>
      <dgm:t>
        <a:bodyPr/>
        <a:lstStyle/>
        <a:p>
          <a:endParaRPr lang="en-US"/>
        </a:p>
      </dgm:t>
    </dgm:pt>
    <dgm:pt modelId="{31EDC91D-265F-4CCE-9F8A-64424A862C38}" type="sibTrans" cxnId="{7615600B-297C-4A28-BD52-54665E579EB5}">
      <dgm:prSet/>
      <dgm:spPr/>
      <dgm:t>
        <a:bodyPr/>
        <a:lstStyle/>
        <a:p>
          <a:endParaRPr lang="en-US"/>
        </a:p>
      </dgm:t>
    </dgm:pt>
    <dgm:pt modelId="{969284D7-9D7A-4F5E-B859-337BA66D0E7C}">
      <dgm:prSet custT="1"/>
      <dgm:spPr/>
      <dgm:t>
        <a:bodyPr/>
        <a:lstStyle/>
        <a:p>
          <a:r>
            <a:rPr lang="en-US" sz="2000" dirty="0"/>
            <a:t>Approvals</a:t>
          </a:r>
        </a:p>
      </dgm:t>
    </dgm:pt>
    <dgm:pt modelId="{A21231F3-E05A-447E-BD92-373D19428F77}" type="parTrans" cxnId="{B807E1D9-852A-4132-979E-75C551E19797}">
      <dgm:prSet/>
      <dgm:spPr/>
      <dgm:t>
        <a:bodyPr/>
        <a:lstStyle/>
        <a:p>
          <a:endParaRPr lang="en-US"/>
        </a:p>
      </dgm:t>
    </dgm:pt>
    <dgm:pt modelId="{7FB10C53-94F2-4789-87F2-95DB2CCC26BC}" type="sibTrans" cxnId="{B807E1D9-852A-4132-979E-75C551E19797}">
      <dgm:prSet/>
      <dgm:spPr/>
      <dgm:t>
        <a:bodyPr/>
        <a:lstStyle/>
        <a:p>
          <a:endParaRPr lang="en-US"/>
        </a:p>
      </dgm:t>
    </dgm:pt>
    <dgm:pt modelId="{27861885-739A-4711-A11C-F8851A41B31A}">
      <dgm:prSet custT="1"/>
      <dgm:spPr/>
      <dgm:t>
        <a:bodyPr/>
        <a:lstStyle/>
        <a:p>
          <a:r>
            <a:rPr lang="en-US" sz="2000" dirty="0"/>
            <a:t>Account creation</a:t>
          </a:r>
        </a:p>
      </dgm:t>
    </dgm:pt>
    <dgm:pt modelId="{33BCCAD3-4656-44FE-A012-C907FAF6C022}" type="parTrans" cxnId="{3BA589FC-DFA6-4F7C-BAD9-044938082D0C}">
      <dgm:prSet/>
      <dgm:spPr/>
      <dgm:t>
        <a:bodyPr/>
        <a:lstStyle/>
        <a:p>
          <a:endParaRPr lang="en-US"/>
        </a:p>
      </dgm:t>
    </dgm:pt>
    <dgm:pt modelId="{D6056234-CAE5-42FF-870A-F91DC5F2AA3C}" type="sibTrans" cxnId="{3BA589FC-DFA6-4F7C-BAD9-044938082D0C}">
      <dgm:prSet/>
      <dgm:spPr/>
      <dgm:t>
        <a:bodyPr/>
        <a:lstStyle/>
        <a:p>
          <a:endParaRPr lang="en-US"/>
        </a:p>
      </dgm:t>
    </dgm:pt>
    <dgm:pt modelId="{99C289D0-D8BC-4A46-A8F1-93E31404FF17}">
      <dgm:prSet custT="1"/>
      <dgm:spPr/>
      <dgm:t>
        <a:bodyPr/>
        <a:lstStyle/>
        <a:p>
          <a:r>
            <a:rPr lang="en-US" sz="2000" dirty="0"/>
            <a:t>Identity creation</a:t>
          </a:r>
        </a:p>
      </dgm:t>
    </dgm:pt>
    <dgm:pt modelId="{A7EFC24D-2E81-4E6E-9A55-DB2FCFEF5189}" type="parTrans" cxnId="{21F929E4-2864-4AB5-AB21-10C1190E720D}">
      <dgm:prSet/>
      <dgm:spPr/>
      <dgm:t>
        <a:bodyPr/>
        <a:lstStyle/>
        <a:p>
          <a:endParaRPr lang="en-US"/>
        </a:p>
      </dgm:t>
    </dgm:pt>
    <dgm:pt modelId="{C29A5652-7EE4-4AB2-AF1D-21A903080984}" type="sibTrans" cxnId="{21F929E4-2864-4AB5-AB21-10C1190E720D}">
      <dgm:prSet/>
      <dgm:spPr/>
      <dgm:t>
        <a:bodyPr/>
        <a:lstStyle/>
        <a:p>
          <a:endParaRPr lang="en-US"/>
        </a:p>
      </dgm:t>
    </dgm:pt>
    <dgm:pt modelId="{7BA9F51E-DF2E-44EE-8394-137FBDED87B1}">
      <dgm:prSet custT="1"/>
      <dgm:spPr/>
      <dgm:t>
        <a:bodyPr/>
        <a:lstStyle/>
        <a:p>
          <a:r>
            <a:rPr lang="en-US" sz="2000" dirty="0"/>
            <a:t>Permission grants</a:t>
          </a:r>
        </a:p>
      </dgm:t>
    </dgm:pt>
    <dgm:pt modelId="{5749FF94-3D95-49F2-858D-34ECB1FA1E23}" type="parTrans" cxnId="{6C5425DB-A2E8-465F-A297-FF2ACA9F89CD}">
      <dgm:prSet/>
      <dgm:spPr/>
      <dgm:t>
        <a:bodyPr/>
        <a:lstStyle/>
        <a:p>
          <a:endParaRPr lang="en-US"/>
        </a:p>
      </dgm:t>
    </dgm:pt>
    <dgm:pt modelId="{1452EA97-BA87-4DF3-98EC-70F56C3606D0}" type="sibTrans" cxnId="{6C5425DB-A2E8-465F-A297-FF2ACA9F89CD}">
      <dgm:prSet/>
      <dgm:spPr/>
      <dgm:t>
        <a:bodyPr/>
        <a:lstStyle/>
        <a:p>
          <a:endParaRPr lang="en-US"/>
        </a:p>
      </dgm:t>
    </dgm:pt>
    <dgm:pt modelId="{0A2C22E1-D09B-334B-BD77-5528CC2967DD}">
      <dgm:prSet custT="1"/>
      <dgm:spPr/>
      <dgm:t>
        <a:bodyPr/>
        <a:lstStyle/>
        <a:p>
          <a:r>
            <a:rPr lang="en-US" sz="2000" dirty="0"/>
            <a:t>Self-service</a:t>
          </a:r>
        </a:p>
      </dgm:t>
    </dgm:pt>
    <dgm:pt modelId="{7EDF69B5-0475-8C47-BFF0-25D3B7D5C22F}" type="parTrans" cxnId="{80DFCB6C-9D43-2D46-803A-A2231430E7B9}">
      <dgm:prSet/>
      <dgm:spPr/>
      <dgm:t>
        <a:bodyPr/>
        <a:lstStyle/>
        <a:p>
          <a:endParaRPr lang="en-US"/>
        </a:p>
      </dgm:t>
    </dgm:pt>
    <dgm:pt modelId="{C26E1D5E-4250-5840-9766-1FAECD531576}" type="sibTrans" cxnId="{80DFCB6C-9D43-2D46-803A-A2231430E7B9}">
      <dgm:prSet/>
      <dgm:spPr/>
      <dgm:t>
        <a:bodyPr/>
        <a:lstStyle/>
        <a:p>
          <a:endParaRPr lang="en-US"/>
        </a:p>
      </dgm:t>
    </dgm:pt>
    <dgm:pt modelId="{97396720-08B7-1B4C-900E-72874564554E}">
      <dgm:prSet custT="1"/>
      <dgm:spPr/>
      <dgm:t>
        <a:bodyPr/>
        <a:lstStyle/>
        <a:p>
          <a:r>
            <a:rPr lang="en-US" sz="2000" dirty="0"/>
            <a:t>Secure</a:t>
          </a:r>
        </a:p>
      </dgm:t>
    </dgm:pt>
    <dgm:pt modelId="{C7A9CA32-0F4B-204F-ABAB-48528D5F7C8B}" type="parTrans" cxnId="{3AC4E923-73FD-A146-AAA1-83A485BF7C47}">
      <dgm:prSet/>
      <dgm:spPr/>
      <dgm:t>
        <a:bodyPr/>
        <a:lstStyle/>
        <a:p>
          <a:endParaRPr lang="en-US"/>
        </a:p>
      </dgm:t>
    </dgm:pt>
    <dgm:pt modelId="{881E2C8A-3BA8-1C4E-9753-EFBAC3F8A020}" type="sibTrans" cxnId="{3AC4E923-73FD-A146-AAA1-83A485BF7C47}">
      <dgm:prSet/>
      <dgm:spPr/>
      <dgm:t>
        <a:bodyPr/>
        <a:lstStyle/>
        <a:p>
          <a:endParaRPr lang="en-US"/>
        </a:p>
      </dgm:t>
    </dgm:pt>
    <dgm:pt modelId="{FB5C7FC5-EDC5-8542-9E4D-EA3211756AC4}">
      <dgm:prSet custT="1"/>
      <dgm:spPr/>
      <dgm:t>
        <a:bodyPr/>
        <a:lstStyle/>
        <a:p>
          <a:r>
            <a:rPr lang="en-US" sz="2000" dirty="0"/>
            <a:t>Scalable</a:t>
          </a:r>
        </a:p>
      </dgm:t>
    </dgm:pt>
    <dgm:pt modelId="{9CFB9566-6BD2-414A-92FA-238913A59EF6}" type="parTrans" cxnId="{2200EFD4-26BF-3E49-AF9F-33828FCE3139}">
      <dgm:prSet/>
      <dgm:spPr/>
      <dgm:t>
        <a:bodyPr/>
        <a:lstStyle/>
        <a:p>
          <a:endParaRPr lang="en-US"/>
        </a:p>
      </dgm:t>
    </dgm:pt>
    <dgm:pt modelId="{F245133C-A90B-2E4C-87A0-CDBA316C2425}" type="sibTrans" cxnId="{2200EFD4-26BF-3E49-AF9F-33828FCE3139}">
      <dgm:prSet/>
      <dgm:spPr/>
      <dgm:t>
        <a:bodyPr/>
        <a:lstStyle/>
        <a:p>
          <a:endParaRPr lang="en-US"/>
        </a:p>
      </dgm:t>
    </dgm:pt>
    <dgm:pt modelId="{68EC3610-CFA7-4047-8925-0ADA979422B1}">
      <dgm:prSet custT="1"/>
      <dgm:spPr/>
      <dgm:t>
        <a:bodyPr/>
        <a:lstStyle/>
        <a:p>
          <a:r>
            <a:rPr lang="en-US" sz="2000" dirty="0"/>
            <a:t>Expeditious</a:t>
          </a:r>
        </a:p>
      </dgm:t>
    </dgm:pt>
    <dgm:pt modelId="{6B73E88F-E6D5-114B-BED2-C828A116E169}" type="parTrans" cxnId="{5360938B-A143-8D4C-A2AE-E520C25FBC17}">
      <dgm:prSet/>
      <dgm:spPr/>
      <dgm:t>
        <a:bodyPr/>
        <a:lstStyle/>
        <a:p>
          <a:endParaRPr lang="en-US"/>
        </a:p>
      </dgm:t>
    </dgm:pt>
    <dgm:pt modelId="{A9EA1F2B-9251-794F-AD20-B25093E78CA7}" type="sibTrans" cxnId="{5360938B-A143-8D4C-A2AE-E520C25FBC17}">
      <dgm:prSet/>
      <dgm:spPr/>
      <dgm:t>
        <a:bodyPr/>
        <a:lstStyle/>
        <a:p>
          <a:endParaRPr lang="en-US"/>
        </a:p>
      </dgm:t>
    </dgm:pt>
    <dgm:pt modelId="{C72D4F4F-0CB2-A94D-80C9-AB69F2F0C89D}">
      <dgm:prSet custT="1"/>
      <dgm:spPr/>
      <dgm:t>
        <a:bodyPr/>
        <a:lstStyle/>
        <a:p>
          <a:r>
            <a:rPr lang="en-US" sz="2000" dirty="0"/>
            <a:t>Low-maintenance</a:t>
          </a:r>
        </a:p>
      </dgm:t>
    </dgm:pt>
    <dgm:pt modelId="{8B5DB31E-4D87-3647-810D-629BF8AA376B}" type="parTrans" cxnId="{D63438A0-920C-CF47-9363-EA4E87350124}">
      <dgm:prSet/>
      <dgm:spPr/>
      <dgm:t>
        <a:bodyPr/>
        <a:lstStyle/>
        <a:p>
          <a:endParaRPr lang="en-US"/>
        </a:p>
      </dgm:t>
    </dgm:pt>
    <dgm:pt modelId="{522B2786-B251-B546-BE61-EC9284EE6560}" type="sibTrans" cxnId="{D63438A0-920C-CF47-9363-EA4E87350124}">
      <dgm:prSet/>
      <dgm:spPr/>
      <dgm:t>
        <a:bodyPr/>
        <a:lstStyle/>
        <a:p>
          <a:endParaRPr lang="en-US"/>
        </a:p>
      </dgm:t>
    </dgm:pt>
    <dgm:pt modelId="{A3F44AA2-2CA6-0F46-AEAD-0473F55A0F3D}">
      <dgm:prSet custT="1"/>
      <dgm:spPr/>
      <dgm:t>
        <a:bodyPr/>
        <a:lstStyle/>
        <a:p>
          <a:r>
            <a:rPr lang="en-US" sz="2000" dirty="0"/>
            <a:t>Automated (mostly)</a:t>
          </a:r>
        </a:p>
      </dgm:t>
    </dgm:pt>
    <dgm:pt modelId="{8A6DE749-973C-DE4E-9B05-38F3C26B5663}" type="parTrans" cxnId="{AE3C9839-CAF1-2A41-A21B-014CC656767C}">
      <dgm:prSet/>
      <dgm:spPr/>
      <dgm:t>
        <a:bodyPr/>
        <a:lstStyle/>
        <a:p>
          <a:endParaRPr lang="en-US"/>
        </a:p>
      </dgm:t>
    </dgm:pt>
    <dgm:pt modelId="{36891469-AEDC-7544-B32D-8AB5B06845F1}" type="sibTrans" cxnId="{AE3C9839-CAF1-2A41-A21B-014CC656767C}">
      <dgm:prSet/>
      <dgm:spPr/>
      <dgm:t>
        <a:bodyPr/>
        <a:lstStyle/>
        <a:p>
          <a:endParaRPr lang="en-US"/>
        </a:p>
      </dgm:t>
    </dgm:pt>
    <dgm:pt modelId="{894A44ED-6C79-D845-98B3-0E6C96CB0059}">
      <dgm:prSet custT="1"/>
      <dgm:spPr/>
      <dgm:t>
        <a:bodyPr/>
        <a:lstStyle/>
        <a:p>
          <a:r>
            <a:rPr lang="en-US" sz="2000" dirty="0"/>
            <a:t>Enable productivity</a:t>
          </a:r>
        </a:p>
      </dgm:t>
    </dgm:pt>
    <dgm:pt modelId="{F04DCB20-76A7-4642-AA34-C3BD2AA9AD4F}" type="parTrans" cxnId="{155F3F6E-EF00-1943-ACDC-CFD033B5A03E}">
      <dgm:prSet/>
      <dgm:spPr/>
      <dgm:t>
        <a:bodyPr/>
        <a:lstStyle/>
        <a:p>
          <a:endParaRPr lang="en-US"/>
        </a:p>
      </dgm:t>
    </dgm:pt>
    <dgm:pt modelId="{882BCE1A-B2AF-C748-92FF-C28867A917E6}" type="sibTrans" cxnId="{155F3F6E-EF00-1943-ACDC-CFD033B5A03E}">
      <dgm:prSet/>
      <dgm:spPr/>
      <dgm:t>
        <a:bodyPr/>
        <a:lstStyle/>
        <a:p>
          <a:endParaRPr lang="en-US"/>
        </a:p>
      </dgm:t>
    </dgm:pt>
    <dgm:pt modelId="{D36B5D09-C476-5440-9812-2DFF8BA2F2F3}">
      <dgm:prSet custT="1"/>
      <dgm:spPr/>
      <dgm:t>
        <a:bodyPr/>
        <a:lstStyle/>
        <a:p>
          <a:r>
            <a:rPr lang="en-US" sz="2000" dirty="0"/>
            <a:t>Empower users</a:t>
          </a:r>
        </a:p>
      </dgm:t>
    </dgm:pt>
    <dgm:pt modelId="{11E33932-80A7-854A-9FD8-893DBBB7F4C2}" type="parTrans" cxnId="{343E506A-BE9B-0549-BEE8-D737168BCD12}">
      <dgm:prSet/>
      <dgm:spPr/>
      <dgm:t>
        <a:bodyPr/>
        <a:lstStyle/>
        <a:p>
          <a:endParaRPr lang="en-US"/>
        </a:p>
      </dgm:t>
    </dgm:pt>
    <dgm:pt modelId="{B7E669AB-A99F-2742-9743-B14AB5A5D97E}" type="sibTrans" cxnId="{343E506A-BE9B-0549-BEE8-D737168BCD12}">
      <dgm:prSet/>
      <dgm:spPr/>
      <dgm:t>
        <a:bodyPr/>
        <a:lstStyle/>
        <a:p>
          <a:endParaRPr lang="en-US"/>
        </a:p>
      </dgm:t>
    </dgm:pt>
    <dgm:pt modelId="{901230DD-47ED-754E-94BD-50A199D3B7F1}">
      <dgm:prSet custT="1"/>
      <dgm:spPr/>
      <dgm:t>
        <a:bodyPr/>
        <a:lstStyle/>
        <a:p>
          <a:r>
            <a:rPr lang="en-US" sz="2000" dirty="0"/>
            <a:t>Delegate admin responsibilities</a:t>
          </a:r>
        </a:p>
      </dgm:t>
    </dgm:pt>
    <dgm:pt modelId="{50CF694E-5E7B-A94F-9C25-3B05C4C5269A}" type="parTrans" cxnId="{F0A64CCD-8664-C943-9846-FE7FA994D25F}">
      <dgm:prSet/>
      <dgm:spPr/>
      <dgm:t>
        <a:bodyPr/>
        <a:lstStyle/>
        <a:p>
          <a:endParaRPr lang="en-US"/>
        </a:p>
      </dgm:t>
    </dgm:pt>
    <dgm:pt modelId="{F951544F-A73B-4A47-8850-197D9D880811}" type="sibTrans" cxnId="{F0A64CCD-8664-C943-9846-FE7FA994D25F}">
      <dgm:prSet/>
      <dgm:spPr/>
      <dgm:t>
        <a:bodyPr/>
        <a:lstStyle/>
        <a:p>
          <a:endParaRPr lang="en-US"/>
        </a:p>
      </dgm:t>
    </dgm:pt>
    <dgm:pt modelId="{7986B7E6-8CE8-2F4D-9173-EE53B6EA7690}" type="pres">
      <dgm:prSet presAssocID="{EE13D3AC-6370-4854-BBE2-99B8FCB80029}" presName="Name0" presStyleCnt="0">
        <dgm:presLayoutVars>
          <dgm:dir/>
          <dgm:animLvl val="lvl"/>
          <dgm:resizeHandles val="exact"/>
        </dgm:presLayoutVars>
      </dgm:prSet>
      <dgm:spPr/>
    </dgm:pt>
    <dgm:pt modelId="{4F660EA8-8667-9945-8B5C-454B9A6A1DA1}" type="pres">
      <dgm:prSet presAssocID="{ED78FD48-57F4-4001-8F5F-19DDBA6159F9}" presName="composite" presStyleCnt="0"/>
      <dgm:spPr/>
    </dgm:pt>
    <dgm:pt modelId="{4A15E99B-1912-494F-8F8E-2ECD28B61B35}" type="pres">
      <dgm:prSet presAssocID="{ED78FD48-57F4-4001-8F5F-19DDBA6159F9}" presName="parTx" presStyleLbl="alignNode1" presStyleIdx="0" presStyleCnt="3">
        <dgm:presLayoutVars>
          <dgm:chMax val="0"/>
          <dgm:chPref val="0"/>
          <dgm:bulletEnabled val="1"/>
        </dgm:presLayoutVars>
      </dgm:prSet>
      <dgm:spPr/>
    </dgm:pt>
    <dgm:pt modelId="{F42205D1-45D5-7F45-B80C-1B24D7CCD002}" type="pres">
      <dgm:prSet presAssocID="{ED78FD48-57F4-4001-8F5F-19DDBA6159F9}" presName="desTx" presStyleLbl="alignAccFollowNode1" presStyleIdx="0" presStyleCnt="3" custScaleX="100810" custScaleY="100000">
        <dgm:presLayoutVars>
          <dgm:bulletEnabled val="1"/>
        </dgm:presLayoutVars>
      </dgm:prSet>
      <dgm:spPr/>
    </dgm:pt>
    <dgm:pt modelId="{D1F4EE5E-94AF-E04D-B1FD-F5E7C7EFE8B7}" type="pres">
      <dgm:prSet presAssocID="{054FF654-E047-4EC0-920E-9FA12270EF54}" presName="space" presStyleCnt="0"/>
      <dgm:spPr/>
    </dgm:pt>
    <dgm:pt modelId="{0299A280-580B-B940-9D04-F6E2E2E587CA}" type="pres">
      <dgm:prSet presAssocID="{816C8895-7F4E-47B3-84F4-5649639C0918}" presName="composite" presStyleCnt="0"/>
      <dgm:spPr/>
    </dgm:pt>
    <dgm:pt modelId="{C88EB0FD-6E37-6E41-9E37-C577BBD44A63}" type="pres">
      <dgm:prSet presAssocID="{816C8895-7F4E-47B3-84F4-5649639C0918}" presName="parTx" presStyleLbl="alignNode1" presStyleIdx="1" presStyleCnt="3">
        <dgm:presLayoutVars>
          <dgm:chMax val="0"/>
          <dgm:chPref val="0"/>
          <dgm:bulletEnabled val="1"/>
        </dgm:presLayoutVars>
      </dgm:prSet>
      <dgm:spPr/>
    </dgm:pt>
    <dgm:pt modelId="{E900F1A7-4923-1045-A9FC-30F08ADD861C}" type="pres">
      <dgm:prSet presAssocID="{816C8895-7F4E-47B3-84F4-5649639C0918}" presName="desTx" presStyleLbl="alignAccFollowNode1" presStyleIdx="1" presStyleCnt="3" custScaleX="100493" custScaleY="100000">
        <dgm:presLayoutVars>
          <dgm:bulletEnabled val="1"/>
        </dgm:presLayoutVars>
      </dgm:prSet>
      <dgm:spPr/>
    </dgm:pt>
    <dgm:pt modelId="{BABADB0C-514C-6E40-B3AB-F4D123B064FA}" type="pres">
      <dgm:prSet presAssocID="{664DB377-79F6-491C-8B97-C7FD8AD8FC90}" presName="space" presStyleCnt="0"/>
      <dgm:spPr/>
    </dgm:pt>
    <dgm:pt modelId="{F44D1915-0639-0B4C-83A5-84CE26145709}" type="pres">
      <dgm:prSet presAssocID="{8E862C51-FC78-4C7C-9E1C-B185E261D290}" presName="composite" presStyleCnt="0"/>
      <dgm:spPr/>
    </dgm:pt>
    <dgm:pt modelId="{0740A852-AF58-1E49-B6BE-8BF1E9241454}" type="pres">
      <dgm:prSet presAssocID="{8E862C51-FC78-4C7C-9E1C-B185E261D290}" presName="parTx" presStyleLbl="alignNode1" presStyleIdx="2" presStyleCnt="3">
        <dgm:presLayoutVars>
          <dgm:chMax val="0"/>
          <dgm:chPref val="0"/>
          <dgm:bulletEnabled val="1"/>
        </dgm:presLayoutVars>
      </dgm:prSet>
      <dgm:spPr/>
    </dgm:pt>
    <dgm:pt modelId="{9EF7BD45-C89F-594C-BE32-A191AA6B78AE}" type="pres">
      <dgm:prSet presAssocID="{8E862C51-FC78-4C7C-9E1C-B185E261D290}" presName="desTx" presStyleLbl="alignAccFollowNode1" presStyleIdx="2" presStyleCnt="3" custScaleY="100000">
        <dgm:presLayoutVars>
          <dgm:bulletEnabled val="1"/>
        </dgm:presLayoutVars>
      </dgm:prSet>
      <dgm:spPr/>
    </dgm:pt>
  </dgm:ptLst>
  <dgm:cxnLst>
    <dgm:cxn modelId="{7615600B-297C-4A28-BD52-54665E579EB5}" srcId="{EE13D3AC-6370-4854-BBE2-99B8FCB80029}" destId="{8E862C51-FC78-4C7C-9E1C-B185E261D290}" srcOrd="2" destOrd="0" parTransId="{5A507509-49BC-4F42-B5DD-9C54BAE583AB}" sibTransId="{31EDC91D-265F-4CCE-9F8A-64424A862C38}"/>
    <dgm:cxn modelId="{07C1A30F-1E44-1546-96C7-B2D47A272CC0}" type="presOf" srcId="{816C8895-7F4E-47B3-84F4-5649639C0918}" destId="{C88EB0FD-6E37-6E41-9E37-C577BBD44A63}" srcOrd="0" destOrd="0" presId="urn:microsoft.com/office/officeart/2005/8/layout/hList1"/>
    <dgm:cxn modelId="{78AC5D1D-C259-A249-9965-B3D198A77E11}" type="presOf" srcId="{D36B5D09-C476-5440-9812-2DFF8BA2F2F3}" destId="{F42205D1-45D5-7F45-B80C-1B24D7CCD002}" srcOrd="0" destOrd="0" presId="urn:microsoft.com/office/officeart/2005/8/layout/hList1"/>
    <dgm:cxn modelId="{3AC4E923-73FD-A146-AAA1-83A485BF7C47}" srcId="{816C8895-7F4E-47B3-84F4-5649639C0918}" destId="{97396720-08B7-1B4C-900E-72874564554E}" srcOrd="2" destOrd="0" parTransId="{C7A9CA32-0F4B-204F-ABAB-48528D5F7C8B}" sibTransId="{881E2C8A-3BA8-1C4E-9753-EFBAC3F8A020}"/>
    <dgm:cxn modelId="{D92AAA28-73A9-5A46-A822-892CC3F46361}" type="presOf" srcId="{A3F44AA2-2CA6-0F46-AEAD-0473F55A0F3D}" destId="{E900F1A7-4923-1045-A9FC-30F08ADD861C}" srcOrd="0" destOrd="0" presId="urn:microsoft.com/office/officeart/2005/8/layout/hList1"/>
    <dgm:cxn modelId="{AE3C9839-CAF1-2A41-A21B-014CC656767C}" srcId="{816C8895-7F4E-47B3-84F4-5649639C0918}" destId="{A3F44AA2-2CA6-0F46-AEAD-0473F55A0F3D}" srcOrd="0" destOrd="0" parTransId="{8A6DE749-973C-DE4E-9B05-38F3C26B5663}" sibTransId="{36891469-AEDC-7544-B32D-8AB5B06845F1}"/>
    <dgm:cxn modelId="{BAA7324A-9106-8146-8D25-5A670ACEA758}" type="presOf" srcId="{C72D4F4F-0CB2-A94D-80C9-AB69F2F0C89D}" destId="{E900F1A7-4923-1045-A9FC-30F08ADD861C}" srcOrd="0" destOrd="5" presId="urn:microsoft.com/office/officeart/2005/8/layout/hList1"/>
    <dgm:cxn modelId="{E279FE51-1D64-8B47-8E54-D7ADC84DAC4D}" type="presOf" srcId="{969284D7-9D7A-4F5E-B859-337BA66D0E7C}" destId="{9EF7BD45-C89F-594C-BE32-A191AA6B78AE}" srcOrd="0" destOrd="0" presId="urn:microsoft.com/office/officeart/2005/8/layout/hList1"/>
    <dgm:cxn modelId="{D7E0D460-6638-9D45-8D45-E1DB6BBA606A}" type="presOf" srcId="{EE13D3AC-6370-4854-BBE2-99B8FCB80029}" destId="{7986B7E6-8CE8-2F4D-9173-EE53B6EA7690}" srcOrd="0" destOrd="0" presId="urn:microsoft.com/office/officeart/2005/8/layout/hList1"/>
    <dgm:cxn modelId="{A9F71863-65E1-5548-9D62-64B5F5377AF4}" type="presOf" srcId="{68EC3610-CFA7-4047-8925-0ADA979422B1}" destId="{E900F1A7-4923-1045-A9FC-30F08ADD861C}" srcOrd="0" destOrd="4" presId="urn:microsoft.com/office/officeart/2005/8/layout/hList1"/>
    <dgm:cxn modelId="{343E506A-BE9B-0549-BEE8-D737168BCD12}" srcId="{ED78FD48-57F4-4001-8F5F-19DDBA6159F9}" destId="{D36B5D09-C476-5440-9812-2DFF8BA2F2F3}" srcOrd="0" destOrd="0" parTransId="{11E33932-80A7-854A-9FD8-893DBBB7F4C2}" sibTransId="{B7E669AB-A99F-2742-9743-B14AB5A5D97E}"/>
    <dgm:cxn modelId="{80DFCB6C-9D43-2D46-803A-A2231430E7B9}" srcId="{816C8895-7F4E-47B3-84F4-5649639C0918}" destId="{0A2C22E1-D09B-334B-BD77-5528CC2967DD}" srcOrd="1" destOrd="0" parTransId="{7EDF69B5-0475-8C47-BFF0-25D3B7D5C22F}" sibTransId="{C26E1D5E-4250-5840-9766-1FAECD531576}"/>
    <dgm:cxn modelId="{155F3F6E-EF00-1943-ACDC-CFD033B5A03E}" srcId="{ED78FD48-57F4-4001-8F5F-19DDBA6159F9}" destId="{894A44ED-6C79-D845-98B3-0E6C96CB0059}" srcOrd="1" destOrd="0" parTransId="{F04DCB20-76A7-4642-AA34-C3BD2AA9AD4F}" sibTransId="{882BCE1A-B2AF-C748-92FF-C28867A917E6}"/>
    <dgm:cxn modelId="{9711AF82-D494-A644-A098-6DFE66C6F522}" type="presOf" srcId="{ED78FD48-57F4-4001-8F5F-19DDBA6159F9}" destId="{4A15E99B-1912-494F-8F8E-2ECD28B61B35}" srcOrd="0" destOrd="0" presId="urn:microsoft.com/office/officeart/2005/8/layout/hList1"/>
    <dgm:cxn modelId="{51A41087-70FB-476A-8C8E-BFAA96EF7010}" srcId="{EE13D3AC-6370-4854-BBE2-99B8FCB80029}" destId="{ED78FD48-57F4-4001-8F5F-19DDBA6159F9}" srcOrd="0" destOrd="0" parTransId="{A93FDE1C-A5FB-4F2E-8B35-3BF48FE08313}" sibTransId="{054FF654-E047-4EC0-920E-9FA12270EF54}"/>
    <dgm:cxn modelId="{5360938B-A143-8D4C-A2AE-E520C25FBC17}" srcId="{816C8895-7F4E-47B3-84F4-5649639C0918}" destId="{68EC3610-CFA7-4047-8925-0ADA979422B1}" srcOrd="4" destOrd="0" parTransId="{6B73E88F-E6D5-114B-BED2-C828A116E169}" sibTransId="{A9EA1F2B-9251-794F-AD20-B25093E78CA7}"/>
    <dgm:cxn modelId="{D63438A0-920C-CF47-9363-EA4E87350124}" srcId="{816C8895-7F4E-47B3-84F4-5649639C0918}" destId="{C72D4F4F-0CB2-A94D-80C9-AB69F2F0C89D}" srcOrd="5" destOrd="0" parTransId="{8B5DB31E-4D87-3647-810D-629BF8AA376B}" sibTransId="{522B2786-B251-B546-BE61-EC9284EE6560}"/>
    <dgm:cxn modelId="{C5A29BA2-26F0-C343-8817-B170C8CBAD5C}" type="presOf" srcId="{7BA9F51E-DF2E-44EE-8394-137FBDED87B1}" destId="{9EF7BD45-C89F-594C-BE32-A191AA6B78AE}" srcOrd="0" destOrd="3" presId="urn:microsoft.com/office/officeart/2005/8/layout/hList1"/>
    <dgm:cxn modelId="{772C69AC-4F30-48D2-9F26-31F3BE455BD5}" srcId="{EE13D3AC-6370-4854-BBE2-99B8FCB80029}" destId="{816C8895-7F4E-47B3-84F4-5649639C0918}" srcOrd="1" destOrd="0" parTransId="{6F099D6E-DA09-405C-92D0-0ADB60705F66}" sibTransId="{664DB377-79F6-491C-8B97-C7FD8AD8FC90}"/>
    <dgm:cxn modelId="{D50315B7-99D7-FA4B-8E82-2FEF1823E218}" type="presOf" srcId="{8E862C51-FC78-4C7C-9E1C-B185E261D290}" destId="{0740A852-AF58-1E49-B6BE-8BF1E9241454}" srcOrd="0" destOrd="0" presId="urn:microsoft.com/office/officeart/2005/8/layout/hList1"/>
    <dgm:cxn modelId="{B51599C4-1072-7B47-89AB-9502F7FAB886}" type="presOf" srcId="{894A44ED-6C79-D845-98B3-0E6C96CB0059}" destId="{F42205D1-45D5-7F45-B80C-1B24D7CCD002}" srcOrd="0" destOrd="1" presId="urn:microsoft.com/office/officeart/2005/8/layout/hList1"/>
    <dgm:cxn modelId="{F0A64CCD-8664-C943-9846-FE7FA994D25F}" srcId="{ED78FD48-57F4-4001-8F5F-19DDBA6159F9}" destId="{901230DD-47ED-754E-94BD-50A199D3B7F1}" srcOrd="2" destOrd="0" parTransId="{50CF694E-5E7B-A94F-9C25-3B05C4C5269A}" sibTransId="{F951544F-A73B-4A47-8850-197D9D880811}"/>
    <dgm:cxn modelId="{14FEB5CD-9738-A34D-9FA4-03AE469BCCA4}" type="presOf" srcId="{99C289D0-D8BC-4A46-A8F1-93E31404FF17}" destId="{9EF7BD45-C89F-594C-BE32-A191AA6B78AE}" srcOrd="0" destOrd="2" presId="urn:microsoft.com/office/officeart/2005/8/layout/hList1"/>
    <dgm:cxn modelId="{350F8CCE-A676-514C-A877-7B65BFB2EFA1}" type="presOf" srcId="{0A2C22E1-D09B-334B-BD77-5528CC2967DD}" destId="{E900F1A7-4923-1045-A9FC-30F08ADD861C}" srcOrd="0" destOrd="1" presId="urn:microsoft.com/office/officeart/2005/8/layout/hList1"/>
    <dgm:cxn modelId="{2200EFD4-26BF-3E49-AF9F-33828FCE3139}" srcId="{816C8895-7F4E-47B3-84F4-5649639C0918}" destId="{FB5C7FC5-EDC5-8542-9E4D-EA3211756AC4}" srcOrd="3" destOrd="0" parTransId="{9CFB9566-6BD2-414A-92FA-238913A59EF6}" sibTransId="{F245133C-A90B-2E4C-87A0-CDBA316C2425}"/>
    <dgm:cxn modelId="{B807E1D9-852A-4132-979E-75C551E19797}" srcId="{8E862C51-FC78-4C7C-9E1C-B185E261D290}" destId="{969284D7-9D7A-4F5E-B859-337BA66D0E7C}" srcOrd="0" destOrd="0" parTransId="{A21231F3-E05A-447E-BD92-373D19428F77}" sibTransId="{7FB10C53-94F2-4789-87F2-95DB2CCC26BC}"/>
    <dgm:cxn modelId="{6C5425DB-A2E8-465F-A297-FF2ACA9F89CD}" srcId="{8E862C51-FC78-4C7C-9E1C-B185E261D290}" destId="{7BA9F51E-DF2E-44EE-8394-137FBDED87B1}" srcOrd="3" destOrd="0" parTransId="{5749FF94-3D95-49F2-858D-34ECB1FA1E23}" sibTransId="{1452EA97-BA87-4DF3-98EC-70F56C3606D0}"/>
    <dgm:cxn modelId="{608570E3-BFE8-8845-8DD7-1A9F7608EF0F}" type="presOf" srcId="{97396720-08B7-1B4C-900E-72874564554E}" destId="{E900F1A7-4923-1045-A9FC-30F08ADD861C}" srcOrd="0" destOrd="2" presId="urn:microsoft.com/office/officeart/2005/8/layout/hList1"/>
    <dgm:cxn modelId="{21F929E4-2864-4AB5-AB21-10C1190E720D}" srcId="{8E862C51-FC78-4C7C-9E1C-B185E261D290}" destId="{99C289D0-D8BC-4A46-A8F1-93E31404FF17}" srcOrd="2" destOrd="0" parTransId="{A7EFC24D-2E81-4E6E-9A55-DB2FCFEF5189}" sibTransId="{C29A5652-7EE4-4AB2-AF1D-21A903080984}"/>
    <dgm:cxn modelId="{B9905AF1-D835-A441-8656-84E78BBC660B}" type="presOf" srcId="{27861885-739A-4711-A11C-F8851A41B31A}" destId="{9EF7BD45-C89F-594C-BE32-A191AA6B78AE}" srcOrd="0" destOrd="1" presId="urn:microsoft.com/office/officeart/2005/8/layout/hList1"/>
    <dgm:cxn modelId="{A3F82AFA-4784-D441-8229-B66765085F6B}" type="presOf" srcId="{FB5C7FC5-EDC5-8542-9E4D-EA3211756AC4}" destId="{E900F1A7-4923-1045-A9FC-30F08ADD861C}" srcOrd="0" destOrd="3" presId="urn:microsoft.com/office/officeart/2005/8/layout/hList1"/>
    <dgm:cxn modelId="{BB6E48FB-A020-3248-B53C-BD9744FEDA10}" type="presOf" srcId="{901230DD-47ED-754E-94BD-50A199D3B7F1}" destId="{F42205D1-45D5-7F45-B80C-1B24D7CCD002}" srcOrd="0" destOrd="2" presId="urn:microsoft.com/office/officeart/2005/8/layout/hList1"/>
    <dgm:cxn modelId="{3BA589FC-DFA6-4F7C-BAD9-044938082D0C}" srcId="{8E862C51-FC78-4C7C-9E1C-B185E261D290}" destId="{27861885-739A-4711-A11C-F8851A41B31A}" srcOrd="1" destOrd="0" parTransId="{33BCCAD3-4656-44FE-A012-C907FAF6C022}" sibTransId="{D6056234-CAE5-42FF-870A-F91DC5F2AA3C}"/>
    <dgm:cxn modelId="{169C0769-0566-0945-97D0-E8EC5FDC4C48}" type="presParOf" srcId="{7986B7E6-8CE8-2F4D-9173-EE53B6EA7690}" destId="{4F660EA8-8667-9945-8B5C-454B9A6A1DA1}" srcOrd="0" destOrd="0" presId="urn:microsoft.com/office/officeart/2005/8/layout/hList1"/>
    <dgm:cxn modelId="{8B46A71B-633F-3E47-8709-BE2BA9CF8797}" type="presParOf" srcId="{4F660EA8-8667-9945-8B5C-454B9A6A1DA1}" destId="{4A15E99B-1912-494F-8F8E-2ECD28B61B35}" srcOrd="0" destOrd="0" presId="urn:microsoft.com/office/officeart/2005/8/layout/hList1"/>
    <dgm:cxn modelId="{4EAC71E0-FC31-6E44-B1BE-E686440C05D4}" type="presParOf" srcId="{4F660EA8-8667-9945-8B5C-454B9A6A1DA1}" destId="{F42205D1-45D5-7F45-B80C-1B24D7CCD002}" srcOrd="1" destOrd="0" presId="urn:microsoft.com/office/officeart/2005/8/layout/hList1"/>
    <dgm:cxn modelId="{6B589BB1-37C1-664E-BD08-65A58FEE3D82}" type="presParOf" srcId="{7986B7E6-8CE8-2F4D-9173-EE53B6EA7690}" destId="{D1F4EE5E-94AF-E04D-B1FD-F5E7C7EFE8B7}" srcOrd="1" destOrd="0" presId="urn:microsoft.com/office/officeart/2005/8/layout/hList1"/>
    <dgm:cxn modelId="{E0A89A9A-FA44-574D-AC0B-E9EDD6BF9C3A}" type="presParOf" srcId="{7986B7E6-8CE8-2F4D-9173-EE53B6EA7690}" destId="{0299A280-580B-B940-9D04-F6E2E2E587CA}" srcOrd="2" destOrd="0" presId="urn:microsoft.com/office/officeart/2005/8/layout/hList1"/>
    <dgm:cxn modelId="{4D7EFB8F-9253-1545-A3A1-549E6484BB15}" type="presParOf" srcId="{0299A280-580B-B940-9D04-F6E2E2E587CA}" destId="{C88EB0FD-6E37-6E41-9E37-C577BBD44A63}" srcOrd="0" destOrd="0" presId="urn:microsoft.com/office/officeart/2005/8/layout/hList1"/>
    <dgm:cxn modelId="{6CB23E6F-466F-2A45-A191-B31D384E59DC}" type="presParOf" srcId="{0299A280-580B-B940-9D04-F6E2E2E587CA}" destId="{E900F1A7-4923-1045-A9FC-30F08ADD861C}" srcOrd="1" destOrd="0" presId="urn:microsoft.com/office/officeart/2005/8/layout/hList1"/>
    <dgm:cxn modelId="{700D5DC1-408C-9D47-AD57-277ED60D2002}" type="presParOf" srcId="{7986B7E6-8CE8-2F4D-9173-EE53B6EA7690}" destId="{BABADB0C-514C-6E40-B3AB-F4D123B064FA}" srcOrd="3" destOrd="0" presId="urn:microsoft.com/office/officeart/2005/8/layout/hList1"/>
    <dgm:cxn modelId="{933FFA5C-4793-AA40-BA56-0B179A49AF4B}" type="presParOf" srcId="{7986B7E6-8CE8-2F4D-9173-EE53B6EA7690}" destId="{F44D1915-0639-0B4C-83A5-84CE26145709}" srcOrd="4" destOrd="0" presId="urn:microsoft.com/office/officeart/2005/8/layout/hList1"/>
    <dgm:cxn modelId="{C88EFB94-B37D-BF40-AA4E-0E57084E414C}" type="presParOf" srcId="{F44D1915-0639-0B4C-83A5-84CE26145709}" destId="{0740A852-AF58-1E49-B6BE-8BF1E9241454}" srcOrd="0" destOrd="0" presId="urn:microsoft.com/office/officeart/2005/8/layout/hList1"/>
    <dgm:cxn modelId="{3FE324F3-22DA-FC4F-B039-5EBD51A322D6}" type="presParOf" srcId="{F44D1915-0639-0B4C-83A5-84CE26145709}" destId="{9EF7BD45-C89F-594C-BE32-A191AA6B78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406A0-D347-4780-8B1F-D14559BE4E3B}"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EC6FD976-2AE4-47B9-8A6F-798FC9A09101}">
      <dgm:prSet custT="1"/>
      <dgm:spPr/>
      <dgm:t>
        <a:bodyPr lIns="274320"/>
        <a:lstStyle/>
        <a:p>
          <a:r>
            <a:rPr lang="en-US" sz="2000" b="0" i="0" dirty="0"/>
            <a:t>Access request is submitted by Project</a:t>
          </a:r>
          <a:endParaRPr lang="en-US" sz="2000" dirty="0"/>
        </a:p>
      </dgm:t>
    </dgm:pt>
    <dgm:pt modelId="{F9CE15A7-A959-4E71-B937-93FBE46A5770}" type="parTrans" cxnId="{FA63B8BE-0894-4A74-BDC5-83FAEDA1943D}">
      <dgm:prSet/>
      <dgm:spPr/>
      <dgm:t>
        <a:bodyPr/>
        <a:lstStyle/>
        <a:p>
          <a:endParaRPr lang="en-US" sz="1400"/>
        </a:p>
      </dgm:t>
    </dgm:pt>
    <dgm:pt modelId="{C2F1A0D8-D969-44CE-9BB9-224ECB49A67B}" type="sibTrans" cxnId="{FA63B8BE-0894-4A74-BDC5-83FAEDA1943D}">
      <dgm:prSet custT="1"/>
      <dgm:spPr/>
      <dgm:t>
        <a:bodyPr/>
        <a:lstStyle/>
        <a:p>
          <a:endParaRPr lang="en-US" sz="2000"/>
        </a:p>
      </dgm:t>
    </dgm:pt>
    <dgm:pt modelId="{9A2EF0DA-EDE0-4B22-A14D-264F56635B66}">
      <dgm:prSet custT="1"/>
      <dgm:spPr/>
      <dgm:t>
        <a:bodyPr lIns="274320"/>
        <a:lstStyle/>
        <a:p>
          <a:r>
            <a:rPr lang="en-US" sz="2000" b="0" i="0" dirty="0"/>
            <a:t>Access request is approved</a:t>
          </a:r>
          <a:endParaRPr lang="en-US" sz="2000" dirty="0"/>
        </a:p>
      </dgm:t>
    </dgm:pt>
    <dgm:pt modelId="{836E9851-980A-4EA7-9C6E-0B60015454BA}" type="parTrans" cxnId="{7DCB4C46-D784-4A42-BCCA-31DBA35D5FBE}">
      <dgm:prSet/>
      <dgm:spPr/>
      <dgm:t>
        <a:bodyPr/>
        <a:lstStyle/>
        <a:p>
          <a:endParaRPr lang="en-US" sz="1400"/>
        </a:p>
      </dgm:t>
    </dgm:pt>
    <dgm:pt modelId="{9959343E-F512-441D-AD1B-C5B11FA9FE0A}" type="sibTrans" cxnId="{7DCB4C46-D784-4A42-BCCA-31DBA35D5FBE}">
      <dgm:prSet custT="1"/>
      <dgm:spPr/>
      <dgm:t>
        <a:bodyPr/>
        <a:lstStyle/>
        <a:p>
          <a:endParaRPr lang="en-US" sz="2000"/>
        </a:p>
      </dgm:t>
    </dgm:pt>
    <dgm:pt modelId="{6DA146E8-8162-4DD3-85BE-B8D3CFF2C447}">
      <dgm:prSet custT="1"/>
      <dgm:spPr/>
      <dgm:t>
        <a:bodyPr lIns="274320"/>
        <a:lstStyle/>
        <a:p>
          <a:r>
            <a:rPr lang="en-US" sz="2000" b="0" i="0" dirty="0"/>
            <a:t>Access request is processed</a:t>
          </a:r>
          <a:endParaRPr lang="en-US" sz="2000" dirty="0"/>
        </a:p>
      </dgm:t>
    </dgm:pt>
    <dgm:pt modelId="{DD42E4B3-9A0A-4D43-B9B2-A24A1CB29F68}" type="parTrans" cxnId="{0EC51C3E-4545-439F-AFB9-1D0723992ABB}">
      <dgm:prSet/>
      <dgm:spPr/>
      <dgm:t>
        <a:bodyPr/>
        <a:lstStyle/>
        <a:p>
          <a:endParaRPr lang="en-US" sz="1400"/>
        </a:p>
      </dgm:t>
    </dgm:pt>
    <dgm:pt modelId="{3A66AC95-3845-4313-87FD-D7A17BD9860C}" type="sibTrans" cxnId="{0EC51C3E-4545-439F-AFB9-1D0723992ABB}">
      <dgm:prSet custT="1"/>
      <dgm:spPr/>
      <dgm:t>
        <a:bodyPr/>
        <a:lstStyle/>
        <a:p>
          <a:endParaRPr lang="en-US" sz="2000"/>
        </a:p>
      </dgm:t>
    </dgm:pt>
    <dgm:pt modelId="{B34F07FB-A028-4DF5-924F-0789F464DA69}">
      <dgm:prSet custT="1"/>
      <dgm:spPr/>
      <dgm:t>
        <a:bodyPr lIns="274320"/>
        <a:lstStyle/>
        <a:p>
          <a:r>
            <a:rPr lang="en-US" sz="2000" b="0" i="0" dirty="0"/>
            <a:t>Access request status &amp; results sent to Project</a:t>
          </a:r>
          <a:endParaRPr lang="en-US" sz="2000" dirty="0"/>
        </a:p>
      </dgm:t>
    </dgm:pt>
    <dgm:pt modelId="{B8034F28-5EFA-4CBB-8EC0-E5C39041A84A}" type="parTrans" cxnId="{46D42821-3424-41DA-92C1-AB8D698B0882}">
      <dgm:prSet/>
      <dgm:spPr/>
      <dgm:t>
        <a:bodyPr/>
        <a:lstStyle/>
        <a:p>
          <a:endParaRPr lang="en-US" sz="1400"/>
        </a:p>
      </dgm:t>
    </dgm:pt>
    <dgm:pt modelId="{0A87D15D-4867-4A21-BAC3-761BCD6C502F}" type="sibTrans" cxnId="{46D42821-3424-41DA-92C1-AB8D698B0882}">
      <dgm:prSet custT="1"/>
      <dgm:spPr/>
      <dgm:t>
        <a:bodyPr/>
        <a:lstStyle/>
        <a:p>
          <a:endParaRPr lang="en-US" sz="2000"/>
        </a:p>
      </dgm:t>
    </dgm:pt>
    <dgm:pt modelId="{A059D077-6A3B-42FE-B01A-3BE671545A91}">
      <dgm:prSet custT="1"/>
      <dgm:spPr/>
      <dgm:t>
        <a:bodyPr lIns="274320"/>
        <a:lstStyle/>
        <a:p>
          <a:r>
            <a:rPr lang="en-US" sz="2000" b="0" i="0"/>
            <a:t>IGA/GRC forensics recorded throughout</a:t>
          </a:r>
          <a:endParaRPr lang="en-US" sz="2000"/>
        </a:p>
      </dgm:t>
    </dgm:pt>
    <dgm:pt modelId="{C437524A-8CC0-4EC0-9999-53576D144BF0}" type="parTrans" cxnId="{D505D0B6-0ABF-4175-A805-D920813674A1}">
      <dgm:prSet/>
      <dgm:spPr/>
      <dgm:t>
        <a:bodyPr/>
        <a:lstStyle/>
        <a:p>
          <a:endParaRPr lang="en-US" sz="1400"/>
        </a:p>
      </dgm:t>
    </dgm:pt>
    <dgm:pt modelId="{0268F708-4B0B-482E-B97B-19D5068D15D6}" type="sibTrans" cxnId="{D505D0B6-0ABF-4175-A805-D920813674A1}">
      <dgm:prSet/>
      <dgm:spPr/>
      <dgm:t>
        <a:bodyPr/>
        <a:lstStyle/>
        <a:p>
          <a:endParaRPr lang="en-US" sz="1400"/>
        </a:p>
      </dgm:t>
    </dgm:pt>
    <dgm:pt modelId="{C85869FC-F256-074D-A6AB-1EDCA62EAC85}" type="pres">
      <dgm:prSet presAssocID="{9C9406A0-D347-4780-8B1F-D14559BE4E3B}" presName="outerComposite" presStyleCnt="0">
        <dgm:presLayoutVars>
          <dgm:chMax val="5"/>
          <dgm:dir/>
          <dgm:resizeHandles val="exact"/>
        </dgm:presLayoutVars>
      </dgm:prSet>
      <dgm:spPr/>
    </dgm:pt>
    <dgm:pt modelId="{21A6B806-7878-BC45-97F5-CE4043275675}" type="pres">
      <dgm:prSet presAssocID="{9C9406A0-D347-4780-8B1F-D14559BE4E3B}" presName="dummyMaxCanvas" presStyleCnt="0">
        <dgm:presLayoutVars/>
      </dgm:prSet>
      <dgm:spPr/>
    </dgm:pt>
    <dgm:pt modelId="{FD9410A3-5E87-BB4B-81D1-7336E41D9B87}" type="pres">
      <dgm:prSet presAssocID="{9C9406A0-D347-4780-8B1F-D14559BE4E3B}" presName="FiveNodes_1" presStyleLbl="node1" presStyleIdx="0" presStyleCnt="5" custScaleY="84191">
        <dgm:presLayoutVars>
          <dgm:bulletEnabled val="1"/>
        </dgm:presLayoutVars>
      </dgm:prSet>
      <dgm:spPr/>
    </dgm:pt>
    <dgm:pt modelId="{B05EF30D-1D8C-9243-93A7-2C20E74F80FA}" type="pres">
      <dgm:prSet presAssocID="{9C9406A0-D347-4780-8B1F-D14559BE4E3B}" presName="FiveNodes_2" presStyleLbl="node1" presStyleIdx="1" presStyleCnt="5" custScaleY="84191">
        <dgm:presLayoutVars>
          <dgm:bulletEnabled val="1"/>
        </dgm:presLayoutVars>
      </dgm:prSet>
      <dgm:spPr/>
    </dgm:pt>
    <dgm:pt modelId="{D88112B5-E70A-AE48-97D6-0FD5B9BF737E}" type="pres">
      <dgm:prSet presAssocID="{9C9406A0-D347-4780-8B1F-D14559BE4E3B}" presName="FiveNodes_3" presStyleLbl="node1" presStyleIdx="2" presStyleCnt="5" custScaleY="84191">
        <dgm:presLayoutVars>
          <dgm:bulletEnabled val="1"/>
        </dgm:presLayoutVars>
      </dgm:prSet>
      <dgm:spPr/>
    </dgm:pt>
    <dgm:pt modelId="{E646C3F2-B1AF-FF4F-9225-9A63F829B6F2}" type="pres">
      <dgm:prSet presAssocID="{9C9406A0-D347-4780-8B1F-D14559BE4E3B}" presName="FiveNodes_4" presStyleLbl="node1" presStyleIdx="3" presStyleCnt="5" custScaleY="84191">
        <dgm:presLayoutVars>
          <dgm:bulletEnabled val="1"/>
        </dgm:presLayoutVars>
      </dgm:prSet>
      <dgm:spPr/>
    </dgm:pt>
    <dgm:pt modelId="{89BA3CBE-7436-6745-ABD5-5CE982A24817}" type="pres">
      <dgm:prSet presAssocID="{9C9406A0-D347-4780-8B1F-D14559BE4E3B}" presName="FiveNodes_5" presStyleLbl="node1" presStyleIdx="4" presStyleCnt="5" custScaleY="84191">
        <dgm:presLayoutVars>
          <dgm:bulletEnabled val="1"/>
        </dgm:presLayoutVars>
      </dgm:prSet>
      <dgm:spPr/>
    </dgm:pt>
    <dgm:pt modelId="{12C02A30-91B5-7441-A4B0-47FB39ED4414}" type="pres">
      <dgm:prSet presAssocID="{9C9406A0-D347-4780-8B1F-D14559BE4E3B}" presName="FiveConn_1-2" presStyleLbl="fgAccFollowNode1" presStyleIdx="0" presStyleCnt="4">
        <dgm:presLayoutVars>
          <dgm:bulletEnabled val="1"/>
        </dgm:presLayoutVars>
      </dgm:prSet>
      <dgm:spPr/>
    </dgm:pt>
    <dgm:pt modelId="{DBCE2BD9-2958-9145-823D-0EAA74434A78}" type="pres">
      <dgm:prSet presAssocID="{9C9406A0-D347-4780-8B1F-D14559BE4E3B}" presName="FiveConn_2-3" presStyleLbl="fgAccFollowNode1" presStyleIdx="1" presStyleCnt="4">
        <dgm:presLayoutVars>
          <dgm:bulletEnabled val="1"/>
        </dgm:presLayoutVars>
      </dgm:prSet>
      <dgm:spPr/>
    </dgm:pt>
    <dgm:pt modelId="{79EF6A79-AE08-604B-BCFD-DB4044D73E94}" type="pres">
      <dgm:prSet presAssocID="{9C9406A0-D347-4780-8B1F-D14559BE4E3B}" presName="FiveConn_3-4" presStyleLbl="fgAccFollowNode1" presStyleIdx="2" presStyleCnt="4">
        <dgm:presLayoutVars>
          <dgm:bulletEnabled val="1"/>
        </dgm:presLayoutVars>
      </dgm:prSet>
      <dgm:spPr/>
    </dgm:pt>
    <dgm:pt modelId="{B4D38B11-C0E9-C14C-A7F0-42BA764B0E55}" type="pres">
      <dgm:prSet presAssocID="{9C9406A0-D347-4780-8B1F-D14559BE4E3B}" presName="FiveConn_4-5" presStyleLbl="fgAccFollowNode1" presStyleIdx="3" presStyleCnt="4">
        <dgm:presLayoutVars>
          <dgm:bulletEnabled val="1"/>
        </dgm:presLayoutVars>
      </dgm:prSet>
      <dgm:spPr/>
    </dgm:pt>
    <dgm:pt modelId="{E6A615CB-5C5E-554F-9B5B-414D48C622CB}" type="pres">
      <dgm:prSet presAssocID="{9C9406A0-D347-4780-8B1F-D14559BE4E3B}" presName="FiveNodes_1_text" presStyleLbl="node1" presStyleIdx="4" presStyleCnt="5">
        <dgm:presLayoutVars>
          <dgm:bulletEnabled val="1"/>
        </dgm:presLayoutVars>
      </dgm:prSet>
      <dgm:spPr/>
    </dgm:pt>
    <dgm:pt modelId="{6CB831EC-F7A0-494A-A64C-095230236844}" type="pres">
      <dgm:prSet presAssocID="{9C9406A0-D347-4780-8B1F-D14559BE4E3B}" presName="FiveNodes_2_text" presStyleLbl="node1" presStyleIdx="4" presStyleCnt="5">
        <dgm:presLayoutVars>
          <dgm:bulletEnabled val="1"/>
        </dgm:presLayoutVars>
      </dgm:prSet>
      <dgm:spPr/>
    </dgm:pt>
    <dgm:pt modelId="{CA57B95A-3755-CF4F-9882-F69FF951630F}" type="pres">
      <dgm:prSet presAssocID="{9C9406A0-D347-4780-8B1F-D14559BE4E3B}" presName="FiveNodes_3_text" presStyleLbl="node1" presStyleIdx="4" presStyleCnt="5">
        <dgm:presLayoutVars>
          <dgm:bulletEnabled val="1"/>
        </dgm:presLayoutVars>
      </dgm:prSet>
      <dgm:spPr/>
    </dgm:pt>
    <dgm:pt modelId="{B5962F18-4C5E-A64B-BE4D-319DA236B3DD}" type="pres">
      <dgm:prSet presAssocID="{9C9406A0-D347-4780-8B1F-D14559BE4E3B}" presName="FiveNodes_4_text" presStyleLbl="node1" presStyleIdx="4" presStyleCnt="5">
        <dgm:presLayoutVars>
          <dgm:bulletEnabled val="1"/>
        </dgm:presLayoutVars>
      </dgm:prSet>
      <dgm:spPr/>
    </dgm:pt>
    <dgm:pt modelId="{62FF0950-81ED-5C47-BF92-2D5E8F4BE400}" type="pres">
      <dgm:prSet presAssocID="{9C9406A0-D347-4780-8B1F-D14559BE4E3B}" presName="FiveNodes_5_text" presStyleLbl="node1" presStyleIdx="4" presStyleCnt="5">
        <dgm:presLayoutVars>
          <dgm:bulletEnabled val="1"/>
        </dgm:presLayoutVars>
      </dgm:prSet>
      <dgm:spPr/>
    </dgm:pt>
  </dgm:ptLst>
  <dgm:cxnLst>
    <dgm:cxn modelId="{DE48E100-8850-B842-A8E7-8360CCC8379A}" type="presOf" srcId="{C2F1A0D8-D969-44CE-9BB9-224ECB49A67B}" destId="{12C02A30-91B5-7441-A4B0-47FB39ED4414}" srcOrd="0" destOrd="0" presId="urn:microsoft.com/office/officeart/2005/8/layout/vProcess5"/>
    <dgm:cxn modelId="{46D42821-3424-41DA-92C1-AB8D698B0882}" srcId="{9C9406A0-D347-4780-8B1F-D14559BE4E3B}" destId="{B34F07FB-A028-4DF5-924F-0789F464DA69}" srcOrd="3" destOrd="0" parTransId="{B8034F28-5EFA-4CBB-8EC0-E5C39041A84A}" sibTransId="{0A87D15D-4867-4A21-BAC3-761BCD6C502F}"/>
    <dgm:cxn modelId="{FDDF3926-9357-7941-B0E5-75C223B988E7}" type="presOf" srcId="{EC6FD976-2AE4-47B9-8A6F-798FC9A09101}" destId="{FD9410A3-5E87-BB4B-81D1-7336E41D9B87}" srcOrd="0" destOrd="0" presId="urn:microsoft.com/office/officeart/2005/8/layout/vProcess5"/>
    <dgm:cxn modelId="{1EBDCF2B-0E59-F44B-B974-A4DF18D98C79}" type="presOf" srcId="{B34F07FB-A028-4DF5-924F-0789F464DA69}" destId="{E646C3F2-B1AF-FF4F-9225-9A63F829B6F2}" srcOrd="0" destOrd="0" presId="urn:microsoft.com/office/officeart/2005/8/layout/vProcess5"/>
    <dgm:cxn modelId="{0EC51C3E-4545-439F-AFB9-1D0723992ABB}" srcId="{9C9406A0-D347-4780-8B1F-D14559BE4E3B}" destId="{6DA146E8-8162-4DD3-85BE-B8D3CFF2C447}" srcOrd="2" destOrd="0" parTransId="{DD42E4B3-9A0A-4D43-B9B2-A24A1CB29F68}" sibTransId="{3A66AC95-3845-4313-87FD-D7A17BD9860C}"/>
    <dgm:cxn modelId="{C2F0CD43-F7EC-364C-85BE-BF5D6D941686}" type="presOf" srcId="{B34F07FB-A028-4DF5-924F-0789F464DA69}" destId="{B5962F18-4C5E-A64B-BE4D-319DA236B3DD}" srcOrd="1" destOrd="0" presId="urn:microsoft.com/office/officeart/2005/8/layout/vProcess5"/>
    <dgm:cxn modelId="{7DCB4C46-D784-4A42-BCCA-31DBA35D5FBE}" srcId="{9C9406A0-D347-4780-8B1F-D14559BE4E3B}" destId="{9A2EF0DA-EDE0-4B22-A14D-264F56635B66}" srcOrd="1" destOrd="0" parTransId="{836E9851-980A-4EA7-9C6E-0B60015454BA}" sibTransId="{9959343E-F512-441D-AD1B-C5B11FA9FE0A}"/>
    <dgm:cxn modelId="{53A7446C-53FD-BD4A-BA43-21C48CF24BEA}" type="presOf" srcId="{6DA146E8-8162-4DD3-85BE-B8D3CFF2C447}" destId="{CA57B95A-3755-CF4F-9882-F69FF951630F}" srcOrd="1" destOrd="0" presId="urn:microsoft.com/office/officeart/2005/8/layout/vProcess5"/>
    <dgm:cxn modelId="{5BE93086-8137-8741-92DD-2D7E3768EB6F}" type="presOf" srcId="{9C9406A0-D347-4780-8B1F-D14559BE4E3B}" destId="{C85869FC-F256-074D-A6AB-1EDCA62EAC85}" srcOrd="0" destOrd="0" presId="urn:microsoft.com/office/officeart/2005/8/layout/vProcess5"/>
    <dgm:cxn modelId="{42083F86-CEB7-1843-866C-D6589E4D5C6F}" type="presOf" srcId="{3A66AC95-3845-4313-87FD-D7A17BD9860C}" destId="{79EF6A79-AE08-604B-BCFD-DB4044D73E94}" srcOrd="0" destOrd="0" presId="urn:microsoft.com/office/officeart/2005/8/layout/vProcess5"/>
    <dgm:cxn modelId="{020A0F94-7E47-0049-AB15-70B1AD0D9438}" type="presOf" srcId="{9959343E-F512-441D-AD1B-C5B11FA9FE0A}" destId="{DBCE2BD9-2958-9145-823D-0EAA74434A78}" srcOrd="0" destOrd="0" presId="urn:microsoft.com/office/officeart/2005/8/layout/vProcess5"/>
    <dgm:cxn modelId="{02FD27A8-038A-A84E-8FE6-6927B567D9F2}" type="presOf" srcId="{0A87D15D-4867-4A21-BAC3-761BCD6C502F}" destId="{B4D38B11-C0E9-C14C-A7F0-42BA764B0E55}" srcOrd="0" destOrd="0" presId="urn:microsoft.com/office/officeart/2005/8/layout/vProcess5"/>
    <dgm:cxn modelId="{252E4BB0-9791-A94F-9EF4-A93A48255F4B}" type="presOf" srcId="{EC6FD976-2AE4-47B9-8A6F-798FC9A09101}" destId="{E6A615CB-5C5E-554F-9B5B-414D48C622CB}" srcOrd="1" destOrd="0" presId="urn:microsoft.com/office/officeart/2005/8/layout/vProcess5"/>
    <dgm:cxn modelId="{D505D0B6-0ABF-4175-A805-D920813674A1}" srcId="{9C9406A0-D347-4780-8B1F-D14559BE4E3B}" destId="{A059D077-6A3B-42FE-B01A-3BE671545A91}" srcOrd="4" destOrd="0" parTransId="{C437524A-8CC0-4EC0-9999-53576D144BF0}" sibTransId="{0268F708-4B0B-482E-B97B-19D5068D15D6}"/>
    <dgm:cxn modelId="{E6CC1EB7-DBCA-F948-AFD8-8D4BE6E967EB}" type="presOf" srcId="{A059D077-6A3B-42FE-B01A-3BE671545A91}" destId="{62FF0950-81ED-5C47-BF92-2D5E8F4BE400}" srcOrd="1" destOrd="0" presId="urn:microsoft.com/office/officeart/2005/8/layout/vProcess5"/>
    <dgm:cxn modelId="{FA63B8BE-0894-4A74-BDC5-83FAEDA1943D}" srcId="{9C9406A0-D347-4780-8B1F-D14559BE4E3B}" destId="{EC6FD976-2AE4-47B9-8A6F-798FC9A09101}" srcOrd="0" destOrd="0" parTransId="{F9CE15A7-A959-4E71-B937-93FBE46A5770}" sibTransId="{C2F1A0D8-D969-44CE-9BB9-224ECB49A67B}"/>
    <dgm:cxn modelId="{A4C5B5C6-5668-7446-AB99-83B10C5AC569}" type="presOf" srcId="{9A2EF0DA-EDE0-4B22-A14D-264F56635B66}" destId="{B05EF30D-1D8C-9243-93A7-2C20E74F80FA}" srcOrd="0" destOrd="0" presId="urn:microsoft.com/office/officeart/2005/8/layout/vProcess5"/>
    <dgm:cxn modelId="{C55F08D5-22CE-9F48-9FA0-3AF27701BC8B}" type="presOf" srcId="{9A2EF0DA-EDE0-4B22-A14D-264F56635B66}" destId="{6CB831EC-F7A0-494A-A64C-095230236844}" srcOrd="1" destOrd="0" presId="urn:microsoft.com/office/officeart/2005/8/layout/vProcess5"/>
    <dgm:cxn modelId="{70772CD5-4ED4-D74E-B915-1155C860480D}" type="presOf" srcId="{A059D077-6A3B-42FE-B01A-3BE671545A91}" destId="{89BA3CBE-7436-6745-ABD5-5CE982A24817}" srcOrd="0" destOrd="0" presId="urn:microsoft.com/office/officeart/2005/8/layout/vProcess5"/>
    <dgm:cxn modelId="{EA1A76DE-67E1-9F48-8E6F-B2C0BCB7F94F}" type="presOf" srcId="{6DA146E8-8162-4DD3-85BE-B8D3CFF2C447}" destId="{D88112B5-E70A-AE48-97D6-0FD5B9BF737E}" srcOrd="0" destOrd="0" presId="urn:microsoft.com/office/officeart/2005/8/layout/vProcess5"/>
    <dgm:cxn modelId="{85D7B792-CB30-8848-9DD1-31ED92FE60E8}" type="presParOf" srcId="{C85869FC-F256-074D-A6AB-1EDCA62EAC85}" destId="{21A6B806-7878-BC45-97F5-CE4043275675}" srcOrd="0" destOrd="0" presId="urn:microsoft.com/office/officeart/2005/8/layout/vProcess5"/>
    <dgm:cxn modelId="{3C515735-9F85-1646-94F5-51B5AEE4B3B9}" type="presParOf" srcId="{C85869FC-F256-074D-A6AB-1EDCA62EAC85}" destId="{FD9410A3-5E87-BB4B-81D1-7336E41D9B87}" srcOrd="1" destOrd="0" presId="urn:microsoft.com/office/officeart/2005/8/layout/vProcess5"/>
    <dgm:cxn modelId="{567BDA6D-FAD4-2A47-A66F-46657C7D02A5}" type="presParOf" srcId="{C85869FC-F256-074D-A6AB-1EDCA62EAC85}" destId="{B05EF30D-1D8C-9243-93A7-2C20E74F80FA}" srcOrd="2" destOrd="0" presId="urn:microsoft.com/office/officeart/2005/8/layout/vProcess5"/>
    <dgm:cxn modelId="{74F81F6D-B6EF-0A47-A4F5-10F285FE36AD}" type="presParOf" srcId="{C85869FC-F256-074D-A6AB-1EDCA62EAC85}" destId="{D88112B5-E70A-AE48-97D6-0FD5B9BF737E}" srcOrd="3" destOrd="0" presId="urn:microsoft.com/office/officeart/2005/8/layout/vProcess5"/>
    <dgm:cxn modelId="{11468FBD-F1DA-1D4E-A073-E453F3C6185E}" type="presParOf" srcId="{C85869FC-F256-074D-A6AB-1EDCA62EAC85}" destId="{E646C3F2-B1AF-FF4F-9225-9A63F829B6F2}" srcOrd="4" destOrd="0" presId="urn:microsoft.com/office/officeart/2005/8/layout/vProcess5"/>
    <dgm:cxn modelId="{0F5C9520-F9FE-5D4E-AB81-941A4226A4E1}" type="presParOf" srcId="{C85869FC-F256-074D-A6AB-1EDCA62EAC85}" destId="{89BA3CBE-7436-6745-ABD5-5CE982A24817}" srcOrd="5" destOrd="0" presId="urn:microsoft.com/office/officeart/2005/8/layout/vProcess5"/>
    <dgm:cxn modelId="{AEBF8390-F652-DB44-B5A5-42AD8E3D33B0}" type="presParOf" srcId="{C85869FC-F256-074D-A6AB-1EDCA62EAC85}" destId="{12C02A30-91B5-7441-A4B0-47FB39ED4414}" srcOrd="6" destOrd="0" presId="urn:microsoft.com/office/officeart/2005/8/layout/vProcess5"/>
    <dgm:cxn modelId="{0A3D936A-0ED1-3540-A4F8-71E0E378BD72}" type="presParOf" srcId="{C85869FC-F256-074D-A6AB-1EDCA62EAC85}" destId="{DBCE2BD9-2958-9145-823D-0EAA74434A78}" srcOrd="7" destOrd="0" presId="urn:microsoft.com/office/officeart/2005/8/layout/vProcess5"/>
    <dgm:cxn modelId="{80095794-4894-2640-952E-741293CEA5B7}" type="presParOf" srcId="{C85869FC-F256-074D-A6AB-1EDCA62EAC85}" destId="{79EF6A79-AE08-604B-BCFD-DB4044D73E94}" srcOrd="8" destOrd="0" presId="urn:microsoft.com/office/officeart/2005/8/layout/vProcess5"/>
    <dgm:cxn modelId="{1D2CEE33-48BF-F645-B029-9CC0A9683516}" type="presParOf" srcId="{C85869FC-F256-074D-A6AB-1EDCA62EAC85}" destId="{B4D38B11-C0E9-C14C-A7F0-42BA764B0E55}" srcOrd="9" destOrd="0" presId="urn:microsoft.com/office/officeart/2005/8/layout/vProcess5"/>
    <dgm:cxn modelId="{13DB25B6-A25E-2D49-9BCD-0D6E49DA89E8}" type="presParOf" srcId="{C85869FC-F256-074D-A6AB-1EDCA62EAC85}" destId="{E6A615CB-5C5E-554F-9B5B-414D48C622CB}" srcOrd="10" destOrd="0" presId="urn:microsoft.com/office/officeart/2005/8/layout/vProcess5"/>
    <dgm:cxn modelId="{06534CE8-191C-9344-81E2-411871399C91}" type="presParOf" srcId="{C85869FC-F256-074D-A6AB-1EDCA62EAC85}" destId="{6CB831EC-F7A0-494A-A64C-095230236844}" srcOrd="11" destOrd="0" presId="urn:microsoft.com/office/officeart/2005/8/layout/vProcess5"/>
    <dgm:cxn modelId="{63CBE854-D815-A84A-9BEB-A4E33ED25602}" type="presParOf" srcId="{C85869FC-F256-074D-A6AB-1EDCA62EAC85}" destId="{CA57B95A-3755-CF4F-9882-F69FF951630F}" srcOrd="12" destOrd="0" presId="urn:microsoft.com/office/officeart/2005/8/layout/vProcess5"/>
    <dgm:cxn modelId="{0D9D8A55-1228-3E4E-9F4E-3D2FC3DC1545}" type="presParOf" srcId="{C85869FC-F256-074D-A6AB-1EDCA62EAC85}" destId="{B5962F18-4C5E-A64B-BE4D-319DA236B3DD}" srcOrd="13" destOrd="0" presId="urn:microsoft.com/office/officeart/2005/8/layout/vProcess5"/>
    <dgm:cxn modelId="{E2AE71C5-512A-FF4C-B2B7-9DA144636E56}" type="presParOf" srcId="{C85869FC-F256-074D-A6AB-1EDCA62EAC85}" destId="{62FF0950-81ED-5C47-BF92-2D5E8F4BE40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5E99B-1912-494F-8F8E-2ECD28B61B35}">
      <dsp:nvSpPr>
        <dsp:cNvPr id="0" name=""/>
        <dsp:cNvSpPr/>
      </dsp:nvSpPr>
      <dsp:spPr>
        <a:xfrm>
          <a:off x="27414"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Autonomy</a:t>
          </a:r>
          <a:endParaRPr lang="en-US" sz="2400" kern="1200" dirty="0"/>
        </a:p>
      </dsp:txBody>
      <dsp:txXfrm>
        <a:off x="27414" y="-276292"/>
        <a:ext cx="3328280" cy="552585"/>
      </dsp:txXfrm>
    </dsp:sp>
    <dsp:sp modelId="{F42205D1-45D5-7F45-B80C-1B24D7CCD002}">
      <dsp:nvSpPr>
        <dsp:cNvPr id="0" name=""/>
        <dsp:cNvSpPr/>
      </dsp:nvSpPr>
      <dsp:spPr>
        <a:xfrm>
          <a:off x="13935" y="276292"/>
          <a:ext cx="3355239"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Empower users</a:t>
          </a:r>
        </a:p>
        <a:p>
          <a:pPr marL="228600" lvl="1" indent="-228600" algn="l" defTabSz="889000">
            <a:lnSpc>
              <a:spcPct val="90000"/>
            </a:lnSpc>
            <a:spcBef>
              <a:spcPct val="0"/>
            </a:spcBef>
            <a:spcAft>
              <a:spcPct val="15000"/>
            </a:spcAft>
            <a:buChar char="•"/>
          </a:pPr>
          <a:r>
            <a:rPr lang="en-US" sz="2000" kern="1200" dirty="0"/>
            <a:t>Enable productivity</a:t>
          </a:r>
        </a:p>
        <a:p>
          <a:pPr marL="228600" lvl="1" indent="-228600" algn="l" defTabSz="889000">
            <a:lnSpc>
              <a:spcPct val="90000"/>
            </a:lnSpc>
            <a:spcBef>
              <a:spcPct val="0"/>
            </a:spcBef>
            <a:spcAft>
              <a:spcPct val="15000"/>
            </a:spcAft>
            <a:buChar char="•"/>
          </a:pPr>
          <a:r>
            <a:rPr lang="en-US" sz="2000" kern="1200" dirty="0"/>
            <a:t>Delegate admin responsibilities</a:t>
          </a:r>
        </a:p>
      </dsp:txBody>
      <dsp:txXfrm>
        <a:off x="13935" y="276292"/>
        <a:ext cx="3355239" cy="2138362"/>
      </dsp:txXfrm>
    </dsp:sp>
    <dsp:sp modelId="{C88EB0FD-6E37-6E41-9E37-C577BBD44A63}">
      <dsp:nvSpPr>
        <dsp:cNvPr id="0" name=""/>
        <dsp:cNvSpPr/>
      </dsp:nvSpPr>
      <dsp:spPr>
        <a:xfrm>
          <a:off x="3842883"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Efficiency</a:t>
          </a:r>
          <a:endParaRPr lang="en-US" sz="2400" kern="1200"/>
        </a:p>
      </dsp:txBody>
      <dsp:txXfrm>
        <a:off x="3842883" y="-276292"/>
        <a:ext cx="3328280" cy="552585"/>
      </dsp:txXfrm>
    </dsp:sp>
    <dsp:sp modelId="{E900F1A7-4923-1045-A9FC-30F08ADD861C}">
      <dsp:nvSpPr>
        <dsp:cNvPr id="0" name=""/>
        <dsp:cNvSpPr/>
      </dsp:nvSpPr>
      <dsp:spPr>
        <a:xfrm>
          <a:off x="3834679" y="276292"/>
          <a:ext cx="3344688"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Automated (mostly)</a:t>
          </a:r>
        </a:p>
        <a:p>
          <a:pPr marL="228600" lvl="1" indent="-228600" algn="l" defTabSz="889000">
            <a:lnSpc>
              <a:spcPct val="90000"/>
            </a:lnSpc>
            <a:spcBef>
              <a:spcPct val="0"/>
            </a:spcBef>
            <a:spcAft>
              <a:spcPct val="15000"/>
            </a:spcAft>
            <a:buChar char="•"/>
          </a:pPr>
          <a:r>
            <a:rPr lang="en-US" sz="2000" kern="1200" dirty="0"/>
            <a:t>Self-service</a:t>
          </a:r>
        </a:p>
        <a:p>
          <a:pPr marL="228600" lvl="1" indent="-228600" algn="l" defTabSz="889000">
            <a:lnSpc>
              <a:spcPct val="90000"/>
            </a:lnSpc>
            <a:spcBef>
              <a:spcPct val="0"/>
            </a:spcBef>
            <a:spcAft>
              <a:spcPct val="15000"/>
            </a:spcAft>
            <a:buChar char="•"/>
          </a:pPr>
          <a:r>
            <a:rPr lang="en-US" sz="2000" kern="1200" dirty="0"/>
            <a:t>Secure</a:t>
          </a:r>
        </a:p>
        <a:p>
          <a:pPr marL="228600" lvl="1" indent="-228600" algn="l" defTabSz="889000">
            <a:lnSpc>
              <a:spcPct val="90000"/>
            </a:lnSpc>
            <a:spcBef>
              <a:spcPct val="0"/>
            </a:spcBef>
            <a:spcAft>
              <a:spcPct val="15000"/>
            </a:spcAft>
            <a:buChar char="•"/>
          </a:pPr>
          <a:r>
            <a:rPr lang="en-US" sz="2000" kern="1200" dirty="0"/>
            <a:t>Scalable</a:t>
          </a:r>
        </a:p>
        <a:p>
          <a:pPr marL="228600" lvl="1" indent="-228600" algn="l" defTabSz="889000">
            <a:lnSpc>
              <a:spcPct val="90000"/>
            </a:lnSpc>
            <a:spcBef>
              <a:spcPct val="0"/>
            </a:spcBef>
            <a:spcAft>
              <a:spcPct val="15000"/>
            </a:spcAft>
            <a:buChar char="•"/>
          </a:pPr>
          <a:r>
            <a:rPr lang="en-US" sz="2000" kern="1200" dirty="0"/>
            <a:t>Expeditious</a:t>
          </a:r>
        </a:p>
        <a:p>
          <a:pPr marL="228600" lvl="1" indent="-228600" algn="l" defTabSz="889000">
            <a:lnSpc>
              <a:spcPct val="90000"/>
            </a:lnSpc>
            <a:spcBef>
              <a:spcPct val="0"/>
            </a:spcBef>
            <a:spcAft>
              <a:spcPct val="15000"/>
            </a:spcAft>
            <a:buChar char="•"/>
          </a:pPr>
          <a:r>
            <a:rPr lang="en-US" sz="2000" kern="1200" dirty="0"/>
            <a:t>Low-maintenance</a:t>
          </a:r>
        </a:p>
      </dsp:txBody>
      <dsp:txXfrm>
        <a:off x="3834679" y="276292"/>
        <a:ext cx="3344688" cy="2138362"/>
      </dsp:txXfrm>
    </dsp:sp>
    <dsp:sp modelId="{0740A852-AF58-1E49-B6BE-8BF1E9241454}">
      <dsp:nvSpPr>
        <dsp:cNvPr id="0" name=""/>
        <dsp:cNvSpPr/>
      </dsp:nvSpPr>
      <dsp:spPr>
        <a:xfrm>
          <a:off x="7644872"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Role Separation</a:t>
          </a:r>
          <a:endParaRPr lang="en-US" sz="2400" kern="1200" dirty="0"/>
        </a:p>
      </dsp:txBody>
      <dsp:txXfrm>
        <a:off x="7644872" y="-276292"/>
        <a:ext cx="3328280" cy="552585"/>
      </dsp:txXfrm>
    </dsp:sp>
    <dsp:sp modelId="{9EF7BD45-C89F-594C-BE32-A191AA6B78AE}">
      <dsp:nvSpPr>
        <dsp:cNvPr id="0" name=""/>
        <dsp:cNvSpPr/>
      </dsp:nvSpPr>
      <dsp:spPr>
        <a:xfrm>
          <a:off x="7644872" y="276292"/>
          <a:ext cx="3328280"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Approvals</a:t>
          </a:r>
        </a:p>
        <a:p>
          <a:pPr marL="228600" lvl="1" indent="-228600" algn="l" defTabSz="889000">
            <a:lnSpc>
              <a:spcPct val="90000"/>
            </a:lnSpc>
            <a:spcBef>
              <a:spcPct val="0"/>
            </a:spcBef>
            <a:spcAft>
              <a:spcPct val="15000"/>
            </a:spcAft>
            <a:buChar char="•"/>
          </a:pPr>
          <a:r>
            <a:rPr lang="en-US" sz="2000" kern="1200" dirty="0"/>
            <a:t>Account creation</a:t>
          </a:r>
        </a:p>
        <a:p>
          <a:pPr marL="228600" lvl="1" indent="-228600" algn="l" defTabSz="889000">
            <a:lnSpc>
              <a:spcPct val="90000"/>
            </a:lnSpc>
            <a:spcBef>
              <a:spcPct val="0"/>
            </a:spcBef>
            <a:spcAft>
              <a:spcPct val="15000"/>
            </a:spcAft>
            <a:buChar char="•"/>
          </a:pPr>
          <a:r>
            <a:rPr lang="en-US" sz="2000" kern="1200" dirty="0"/>
            <a:t>Identity creation</a:t>
          </a:r>
        </a:p>
        <a:p>
          <a:pPr marL="228600" lvl="1" indent="-228600" algn="l" defTabSz="889000">
            <a:lnSpc>
              <a:spcPct val="90000"/>
            </a:lnSpc>
            <a:spcBef>
              <a:spcPct val="0"/>
            </a:spcBef>
            <a:spcAft>
              <a:spcPct val="15000"/>
            </a:spcAft>
            <a:buChar char="•"/>
          </a:pPr>
          <a:r>
            <a:rPr lang="en-US" sz="2000" kern="1200" dirty="0"/>
            <a:t>Permission grants</a:t>
          </a:r>
        </a:p>
      </dsp:txBody>
      <dsp:txXfrm>
        <a:off x="7644872" y="276292"/>
        <a:ext cx="3328280" cy="2138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410A3-5E87-BB4B-81D1-7336E41D9B87}">
      <dsp:nvSpPr>
        <dsp:cNvPr id="0" name=""/>
        <dsp:cNvSpPr/>
      </dsp:nvSpPr>
      <dsp:spPr>
        <a:xfrm>
          <a:off x="0" y="69551"/>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submitted by Project</a:t>
          </a:r>
          <a:endParaRPr lang="en-US" sz="2000" kern="1200" dirty="0"/>
        </a:p>
      </dsp:txBody>
      <dsp:txXfrm>
        <a:off x="21697" y="91248"/>
        <a:ext cx="6076618" cy="697398"/>
      </dsp:txXfrm>
    </dsp:sp>
    <dsp:sp modelId="{B05EF30D-1D8C-9243-93A7-2C20E74F80FA}">
      <dsp:nvSpPr>
        <dsp:cNvPr id="0" name=""/>
        <dsp:cNvSpPr/>
      </dsp:nvSpPr>
      <dsp:spPr>
        <a:xfrm>
          <a:off x="531754" y="1071653"/>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approved</a:t>
          </a:r>
          <a:endParaRPr lang="en-US" sz="2000" kern="1200" dirty="0"/>
        </a:p>
      </dsp:txBody>
      <dsp:txXfrm>
        <a:off x="553451" y="1093350"/>
        <a:ext cx="5973812" cy="697398"/>
      </dsp:txXfrm>
    </dsp:sp>
    <dsp:sp modelId="{D88112B5-E70A-AE48-97D6-0FD5B9BF737E}">
      <dsp:nvSpPr>
        <dsp:cNvPr id="0" name=""/>
        <dsp:cNvSpPr/>
      </dsp:nvSpPr>
      <dsp:spPr>
        <a:xfrm>
          <a:off x="1063509" y="2073755"/>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processed</a:t>
          </a:r>
          <a:endParaRPr lang="en-US" sz="2000" kern="1200" dirty="0"/>
        </a:p>
      </dsp:txBody>
      <dsp:txXfrm>
        <a:off x="1085206" y="2095452"/>
        <a:ext cx="5973812" cy="697398"/>
      </dsp:txXfrm>
    </dsp:sp>
    <dsp:sp modelId="{E646C3F2-B1AF-FF4F-9225-9A63F829B6F2}">
      <dsp:nvSpPr>
        <dsp:cNvPr id="0" name=""/>
        <dsp:cNvSpPr/>
      </dsp:nvSpPr>
      <dsp:spPr>
        <a:xfrm>
          <a:off x="1595264" y="3075858"/>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status &amp; results sent to Project</a:t>
          </a:r>
          <a:endParaRPr lang="en-US" sz="2000" kern="1200" dirty="0"/>
        </a:p>
      </dsp:txBody>
      <dsp:txXfrm>
        <a:off x="1616961" y="3097555"/>
        <a:ext cx="5973812" cy="697398"/>
      </dsp:txXfrm>
    </dsp:sp>
    <dsp:sp modelId="{89BA3CBE-7436-6745-ABD5-5CE982A24817}">
      <dsp:nvSpPr>
        <dsp:cNvPr id="0" name=""/>
        <dsp:cNvSpPr/>
      </dsp:nvSpPr>
      <dsp:spPr>
        <a:xfrm>
          <a:off x="2127019" y="4077960"/>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IGA/GRC forensics recorded throughout</a:t>
          </a:r>
          <a:endParaRPr lang="en-US" sz="2000" kern="1200"/>
        </a:p>
      </dsp:txBody>
      <dsp:txXfrm>
        <a:off x="2148716" y="4099657"/>
        <a:ext cx="5973812" cy="697398"/>
      </dsp:txXfrm>
    </dsp:sp>
    <dsp:sp modelId="{12C02A30-91B5-7441-A4B0-47FB39ED4414}">
      <dsp:nvSpPr>
        <dsp:cNvPr id="0" name=""/>
        <dsp:cNvSpPr/>
      </dsp:nvSpPr>
      <dsp:spPr>
        <a:xfrm>
          <a:off x="6548961" y="64281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677645" y="642811"/>
        <a:ext cx="314563" cy="430378"/>
      </dsp:txXfrm>
    </dsp:sp>
    <dsp:sp modelId="{DBCE2BD9-2958-9145-823D-0EAA74434A78}">
      <dsp:nvSpPr>
        <dsp:cNvPr id="0" name=""/>
        <dsp:cNvSpPr/>
      </dsp:nvSpPr>
      <dsp:spPr>
        <a:xfrm>
          <a:off x="7080716" y="1644914"/>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09400" y="1644914"/>
        <a:ext cx="314563" cy="430378"/>
      </dsp:txXfrm>
    </dsp:sp>
    <dsp:sp modelId="{79EF6A79-AE08-604B-BCFD-DB4044D73E94}">
      <dsp:nvSpPr>
        <dsp:cNvPr id="0" name=""/>
        <dsp:cNvSpPr/>
      </dsp:nvSpPr>
      <dsp:spPr>
        <a:xfrm>
          <a:off x="7612471" y="263235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41155" y="2632351"/>
        <a:ext cx="314563" cy="430378"/>
      </dsp:txXfrm>
    </dsp:sp>
    <dsp:sp modelId="{B4D38B11-C0E9-C14C-A7F0-42BA764B0E55}">
      <dsp:nvSpPr>
        <dsp:cNvPr id="0" name=""/>
        <dsp:cNvSpPr/>
      </dsp:nvSpPr>
      <dsp:spPr>
        <a:xfrm>
          <a:off x="8144226" y="3644230"/>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72910" y="3644230"/>
        <a:ext cx="314563" cy="4303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3/3/22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3/3/22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Secrets injection overview</a:t>
            </a:r>
          </a:p>
          <a:p>
            <a:r>
              <a:rPr lang="en-US" dirty="0"/>
              <a:t>Circle CI integration</a:t>
            </a:r>
          </a:p>
          <a:p>
            <a:r>
              <a:rPr lang="en-US" dirty="0"/>
              <a:t>K8s secrets provider</a:t>
            </a:r>
          </a:p>
          <a:p>
            <a:r>
              <a:rPr lang="en-US" dirty="0" err="1"/>
              <a:t>Github</a:t>
            </a:r>
            <a:r>
              <a:rPr lang="en-US" dirty="0"/>
              <a:t> actions</a:t>
            </a:r>
          </a:p>
          <a:p>
            <a:r>
              <a:rPr lang="en-US" dirty="0"/>
              <a:t>GCP authentication &amp; secrets retrieval</a:t>
            </a:r>
          </a:p>
          <a:p>
            <a:r>
              <a:rPr lang="en-US" dirty="0"/>
              <a:t>Service deployment – self-hosted or SaaS</a:t>
            </a:r>
          </a:p>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5</a:t>
            </a:fld>
            <a:endParaRPr lang="en-US"/>
          </a:p>
        </p:txBody>
      </p:sp>
    </p:spTree>
    <p:extLst>
      <p:ext uri="{BB962C8B-B14F-4D97-AF65-F5344CB8AC3E}">
        <p14:creationId xmlns:p14="http://schemas.microsoft.com/office/powerpoint/2010/main" val="31138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20</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30</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31</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35</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37</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38</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39</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41</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48</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59</a:t>
            </a:fld>
            <a:endParaRPr lang="en-US"/>
          </a:p>
        </p:txBody>
      </p:sp>
    </p:spTree>
    <p:extLst>
      <p:ext uri="{BB962C8B-B14F-4D97-AF65-F5344CB8AC3E}">
        <p14:creationId xmlns:p14="http://schemas.microsoft.com/office/powerpoint/2010/main" val="686008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76162">
              <a:defRPr/>
            </a:pPr>
            <a:r>
              <a:rPr lang="en-US" sz="2400"/>
              <a:t>This customer, a leading retailer wanted developers to easily allow their in-house developed applications to securely access to databases and other protected resources.</a:t>
            </a:r>
          </a:p>
          <a:p>
            <a:pPr defTabSz="1476162">
              <a:defRPr/>
            </a:pPr>
            <a:endParaRPr lang="en-US" sz="2400"/>
          </a:p>
          <a:p>
            <a:r>
              <a:rPr lang="en-US" sz="2900"/>
              <a:t>Security was a critical priority for this customer, a few years earlier the company had suffered a breach and had since worked to shrink the attack surface and impose rigorous audit and security requirements. But, rapidly getting new functions and apps deployed to thousands of stores was also critical as the business operated in a highly competitive market.  So while the security team obviously wanted to avoid developers h</a:t>
            </a:r>
            <a:r>
              <a:rPr lang="en-US" sz="2300"/>
              <a:t>ardcoding credentials in apps or using other in-secure practices, at the same time the security team recognized that the business could not afford to slow down deployment of new retail apps and services. </a:t>
            </a:r>
          </a:p>
          <a:p>
            <a:endParaRPr lang="en-US" sz="2300"/>
          </a:p>
          <a:p>
            <a:pPr defTabSz="1476162">
              <a:defRPr/>
            </a:pPr>
            <a:r>
              <a:rPr lang="en-US" sz="2300"/>
              <a:t>Scale was also a major challenge facing the security team – the organization had thousands of developers and a very small security team. The security team recognized it was essential that any approval process did not become a roadblock for developers.</a:t>
            </a:r>
          </a:p>
          <a:p>
            <a:endParaRPr lang="en-US" sz="2300"/>
          </a:p>
          <a:p>
            <a:r>
              <a:rPr lang="en-US" sz="2900"/>
              <a:t>So the s</a:t>
            </a:r>
            <a:r>
              <a:rPr lang="en-US" sz="2300"/>
              <a:t>ecurity team established a self-service solution which automated approval requests from developers and only routed exceptions to the security team. Developers simply request approval for the application to access specific databases. Once approved the system, uses a Jenkins build pipeline to automatically update the AAM DAP policy files. So now when applications request credentials from DAP to access the requested resource, the request is approved based on the updated DAP policy.</a:t>
            </a:r>
          </a:p>
          <a:p>
            <a:endParaRPr lang="en-US" sz="2300"/>
          </a:p>
          <a:p>
            <a:r>
              <a:rPr lang="en-US" sz="2300"/>
              <a:t>The solution went into production in 2019 and is being scaled to handle the thousands of applications used by the retailer.</a:t>
            </a:r>
          </a:p>
          <a:p>
            <a:endParaRPr lang="en-US" sz="2300"/>
          </a:p>
        </p:txBody>
      </p:sp>
      <p:sp>
        <p:nvSpPr>
          <p:cNvPr id="4" name="Slide Number Placeholder 3"/>
          <p:cNvSpPr>
            <a:spLocks noGrp="1"/>
          </p:cNvSpPr>
          <p:nvPr>
            <p:ph type="sldNum" sz="quarter" idx="5"/>
          </p:nvPr>
        </p:nvSpPr>
        <p:spPr/>
        <p:txBody>
          <a:bodyPr/>
          <a:lstStyle/>
          <a:p>
            <a:fld id="{49AFF35C-135C-614E-BA91-C49BD96A49EE}" type="slidenum">
              <a:rPr lang="en-US" smtClean="0"/>
              <a:pPr/>
              <a:t>64</a:t>
            </a:fld>
            <a:endParaRPr lang="en-US"/>
          </a:p>
        </p:txBody>
      </p:sp>
    </p:spTree>
    <p:extLst>
      <p:ext uri="{BB962C8B-B14F-4D97-AF65-F5344CB8AC3E}">
        <p14:creationId xmlns:p14="http://schemas.microsoft.com/office/powerpoint/2010/main" val="3196189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70</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71</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72</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73</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74</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76</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78</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79</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82</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83</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91</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11</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13</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17</a:t>
            </a:fld>
            <a:endParaRPr lang="en-US"/>
          </a:p>
        </p:txBody>
      </p:sp>
    </p:spTree>
    <p:extLst>
      <p:ext uri="{BB962C8B-B14F-4D97-AF65-F5344CB8AC3E}">
        <p14:creationId xmlns:p14="http://schemas.microsoft.com/office/powerpoint/2010/main" val="3562601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tiff"/><Relationship Id="rId18" Type="http://schemas.openxmlformats.org/officeDocument/2006/relationships/image" Target="../media/image53.tiff"/><Relationship Id="rId3" Type="http://schemas.openxmlformats.org/officeDocument/2006/relationships/image" Target="../media/image38.tiff"/><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tiff"/><Relationship Id="rId25" Type="http://schemas.openxmlformats.org/officeDocument/2006/relationships/image" Target="../media/image60.tiff"/><Relationship Id="rId2" Type="http://schemas.openxmlformats.org/officeDocument/2006/relationships/notesSlide" Target="../notesSlides/notesSlide7.xml"/><Relationship Id="rId16" Type="http://schemas.openxmlformats.org/officeDocument/2006/relationships/image" Target="../media/image51.tiff"/><Relationship Id="rId20"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tiff"/><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tiff"/><Relationship Id="rId10" Type="http://schemas.openxmlformats.org/officeDocument/2006/relationships/image" Target="../media/image45.jpeg"/><Relationship Id="rId19" Type="http://schemas.openxmlformats.org/officeDocument/2006/relationships/image" Target="../media/image54.tiff"/><Relationship Id="rId4" Type="http://schemas.openxmlformats.org/officeDocument/2006/relationships/image" Target="../media/image39.png"/><Relationship Id="rId9" Type="http://schemas.openxmlformats.org/officeDocument/2006/relationships/image" Target="../media/image44.tiff"/><Relationship Id="rId14" Type="http://schemas.openxmlformats.org/officeDocument/2006/relationships/image" Target="../media/image49.tiff"/><Relationship Id="rId22" Type="http://schemas.openxmlformats.org/officeDocument/2006/relationships/image" Target="../media/image57.tiff"/></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8.png"/><Relationship Id="rId3" Type="http://schemas.openxmlformats.org/officeDocument/2006/relationships/image" Target="../media/image61.png"/><Relationship Id="rId21" Type="http://schemas.openxmlformats.org/officeDocument/2006/relationships/image" Target="../media/image43.png"/><Relationship Id="rId7" Type="http://schemas.openxmlformats.org/officeDocument/2006/relationships/image" Target="../media/image64.png"/><Relationship Id="rId12" Type="http://schemas.openxmlformats.org/officeDocument/2006/relationships/image" Target="../media/image68.png"/><Relationship Id="rId17" Type="http://schemas.microsoft.com/office/2007/relationships/hdphoto" Target="../media/hdphoto3.wdp"/><Relationship Id="rId25" Type="http://schemas.openxmlformats.org/officeDocument/2006/relationships/image" Target="../media/image77.png"/><Relationship Id="rId2" Type="http://schemas.openxmlformats.org/officeDocument/2006/relationships/notesSlide" Target="../notesSlides/notesSlide8.xml"/><Relationship Id="rId16" Type="http://schemas.openxmlformats.org/officeDocument/2006/relationships/image" Target="../media/image72.png"/><Relationship Id="rId20" Type="http://schemas.openxmlformats.org/officeDocument/2006/relationships/image" Target="../media/image75.png"/><Relationship Id="rId29"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47.png"/><Relationship Id="rId28" Type="http://schemas.openxmlformats.org/officeDocument/2006/relationships/image" Target="../media/image80.png"/><Relationship Id="rId10" Type="http://schemas.openxmlformats.org/officeDocument/2006/relationships/image" Target="../media/image66.png"/><Relationship Id="rId19" Type="http://schemas.openxmlformats.org/officeDocument/2006/relationships/image" Target="../media/image74.png"/><Relationship Id="rId4" Type="http://schemas.microsoft.com/office/2007/relationships/hdphoto" Target="../media/hdphoto2.wdp"/><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46.png"/><Relationship Id="rId27" Type="http://schemas.openxmlformats.org/officeDocument/2006/relationships/image" Target="../media/image79.png"/><Relationship Id="rId30"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7.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8.tiff"/><Relationship Id="rId1" Type="http://schemas.openxmlformats.org/officeDocument/2006/relationships/slideLayout" Target="../slideLayouts/slideLayout25.xml"/><Relationship Id="rId4" Type="http://schemas.openxmlformats.org/officeDocument/2006/relationships/hyperlink" Target="https://docs.cyberark.com/Product-Doc/OnlineHelp/PAS/Latest/en/Content/PASIMP/AccountsStoredInConfigurationFiles.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png"/><Relationship Id="rId7"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95.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4.png"/><Relationship Id="rId9"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sv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svg"/><Relationship Id="rId3" Type="http://schemas.openxmlformats.org/officeDocument/2006/relationships/image" Target="../media/image51.tiff"/><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4.tiff"/><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0.sv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3.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6.tiff"/><Relationship Id="rId7" Type="http://schemas.openxmlformats.org/officeDocument/2006/relationships/image" Target="../media/image101.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00.sv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3.png"/><Relationship Id="rId5"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hyperlink" Target="https://cyberark.github.io/summ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5.xm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notesSlide" Target="../notesSlides/notesSlide20.xm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slideLayout" Target="../slideLayouts/slideLayout25.xml"/><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7.png"/><Relationship Id="rId11" Type="http://schemas.openxmlformats.org/officeDocument/2006/relationships/image" Target="../media/image123.png"/><Relationship Id="rId5" Type="http://schemas.openxmlformats.org/officeDocument/2006/relationships/image" Target="../media/image115.png"/><Relationship Id="rId10" Type="http://schemas.openxmlformats.org/officeDocument/2006/relationships/image" Target="../media/image121.png"/><Relationship Id="rId4" Type="http://schemas.openxmlformats.org/officeDocument/2006/relationships/notesSlide" Target="../notesSlides/notesSlide21.xml"/><Relationship Id="rId9"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25.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0.svg"/></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6.xml"/><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26.jpe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134.tiff"/><Relationship Id="rId4" Type="http://schemas.openxmlformats.org/officeDocument/2006/relationships/image" Target="../media/image133.tiff"/></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6.xml"/><Relationship Id="rId5" Type="http://schemas.openxmlformats.org/officeDocument/2006/relationships/image" Target="../media/image23.tiff"/><Relationship Id="rId4" Type="http://schemas.openxmlformats.org/officeDocument/2006/relationships/image" Target="../media/image22.tiff"/></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1.png"/><Relationship Id="rId1" Type="http://schemas.openxmlformats.org/officeDocument/2006/relationships/slideLayout" Target="../slideLayouts/slideLayout25.xml"/><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137.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5.svg"/></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54.tiff"/></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6.png"/><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40.png"/><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164.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72.png"/><Relationship Id="rId4" Type="http://schemas.openxmlformats.org/officeDocument/2006/relationships/image" Target="../media/image171.sv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119.png"/><Relationship Id="rId3" Type="http://schemas.openxmlformats.org/officeDocument/2006/relationships/tags" Target="../tags/tag7.xml"/><Relationship Id="rId7" Type="http://schemas.openxmlformats.org/officeDocument/2006/relationships/image" Target="../media/image174.png"/><Relationship Id="rId12" Type="http://schemas.openxmlformats.org/officeDocument/2006/relationships/image" Target="../media/image11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3.png"/><Relationship Id="rId11" Type="http://schemas.openxmlformats.org/officeDocument/2006/relationships/image" Target="../media/image117.png"/><Relationship Id="rId5" Type="http://schemas.openxmlformats.org/officeDocument/2006/relationships/notesSlide" Target="../notesSlides/notesSlide47.xml"/><Relationship Id="rId15" Type="http://schemas.openxmlformats.org/officeDocument/2006/relationships/image" Target="../media/image177.png"/><Relationship Id="rId10" Type="http://schemas.openxmlformats.org/officeDocument/2006/relationships/image" Target="../media/image115.png"/><Relationship Id="rId4" Type="http://schemas.openxmlformats.org/officeDocument/2006/relationships/slideLayout" Target="../slideLayouts/slideLayout25.xml"/><Relationship Id="rId9" Type="http://schemas.openxmlformats.org/officeDocument/2006/relationships/image" Target="../media/image176.jpeg"/><Relationship Id="rId14" Type="http://schemas.openxmlformats.org/officeDocument/2006/relationships/image" Target="../media/image123.png"/></Relationships>
</file>

<file path=ppt/slides/_rels/slide81.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jpeg"/><Relationship Id="rId3" Type="http://schemas.openxmlformats.org/officeDocument/2006/relationships/image" Target="../media/image81.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48.xml"/><Relationship Id="rId16"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30.png"/><Relationship Id="rId11" Type="http://schemas.openxmlformats.org/officeDocument/2006/relationships/image" Target="../media/image184.png"/><Relationship Id="rId5" Type="http://schemas.openxmlformats.org/officeDocument/2006/relationships/image" Target="../media/image179.png"/><Relationship Id="rId15" Type="http://schemas.openxmlformats.org/officeDocument/2006/relationships/image" Target="../media/image188.png"/><Relationship Id="rId10" Type="http://schemas.openxmlformats.org/officeDocument/2006/relationships/image" Target="../media/image183.jpe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87.png"/></Relationships>
</file>

<file path=ppt/slides/_rels/slide8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90.png"/><Relationship Id="rId7"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81.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8" Type="http://schemas.openxmlformats.org/officeDocument/2006/relationships/image" Target="../media/image193.gif"/><Relationship Id="rId3" Type="http://schemas.openxmlformats.org/officeDocument/2006/relationships/image" Target="../media/image190.png"/><Relationship Id="rId7"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81.png"/><Relationship Id="rId4" Type="http://schemas.openxmlformats.org/officeDocument/2006/relationships/image" Target="../media/image191.png"/></Relationships>
</file>

<file path=ppt/slides/_rels/slide84.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7.png"/><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11</a:t>
            </a:fld>
            <a:endParaRPr lang="en-US"/>
          </a:p>
        </p:txBody>
      </p:sp>
    </p:spTree>
    <p:extLst>
      <p:ext uri="{BB962C8B-B14F-4D97-AF65-F5344CB8AC3E}">
        <p14:creationId xmlns:p14="http://schemas.microsoft.com/office/powerpoint/2010/main" val="270368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12</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16</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2632052" y="5081648"/>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2"/>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3"/>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4"/>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50831" y="11448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4078646204"/>
              </p:ext>
            </p:extLst>
          </p:nvPr>
        </p:nvGraphicFramePr>
        <p:xfrm>
          <a:off x="617025" y="1179050"/>
          <a:ext cx="10957950" cy="494243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a:t>Demo 1:</a:t>
            </a:r>
          </a:p>
          <a:p>
            <a:pPr lvl="1"/>
            <a:r>
              <a:rPr lang="en-US"/>
              <a:t>Authenticator runs as a Sidecar</a:t>
            </a:r>
          </a:p>
          <a:p>
            <a:pPr lvl="1"/>
            <a:r>
              <a:rPr lang="en-US"/>
              <a:t>App pulls DB creds with REST API</a:t>
            </a:r>
          </a:p>
          <a:p>
            <a:pPr lvl="1"/>
            <a:r>
              <a:rPr lang="en-US"/>
              <a:t>App connects to DB</a:t>
            </a:r>
          </a:p>
          <a:p>
            <a:endParaRPr lang="en-US"/>
          </a:p>
          <a:p>
            <a:r>
              <a:rPr lang="en-US" b="1"/>
              <a:t>Demo 2: Secrets Injection w/ Summon</a:t>
            </a:r>
          </a:p>
          <a:p>
            <a:pPr lvl="1"/>
            <a:r>
              <a:rPr lang="en-US"/>
              <a:t>Authenticator runs as an Init container</a:t>
            </a:r>
          </a:p>
          <a:p>
            <a:pPr lvl="1"/>
            <a:r>
              <a:rPr lang="en-US"/>
              <a:t>Summon pulls DB creds &amp; calls app w/ creds in env vars</a:t>
            </a:r>
          </a:p>
          <a:p>
            <a:pPr lvl="1"/>
            <a:r>
              <a:rPr lang="en-US"/>
              <a:t>App connects to DB</a:t>
            </a:r>
            <a:endParaRPr lang="en-US" dirty="0"/>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a:t>Demo 3: K8s Secrets</a:t>
            </a:r>
          </a:p>
          <a:p>
            <a:pPr lvl="1"/>
            <a:r>
              <a:rPr lang="en-US"/>
              <a:t>Authenticator runs as an Init Container</a:t>
            </a:r>
          </a:p>
          <a:p>
            <a:pPr lvl="1"/>
            <a:r>
              <a:rPr lang="en-US"/>
              <a:t>K8s secret manifest names DB cred names</a:t>
            </a:r>
          </a:p>
          <a:p>
            <a:pPr lvl="1"/>
            <a:r>
              <a:rPr lang="en-US"/>
              <a:t>Authenticator retrieves DB creds &amp; dynamically patches K8s secret w/ DB cred values</a:t>
            </a:r>
          </a:p>
          <a:p>
            <a:pPr lvl="1"/>
            <a:r>
              <a:rPr lang="en-US"/>
              <a:t>App connects to DB</a:t>
            </a:r>
          </a:p>
          <a:p>
            <a:pPr lvl="1"/>
            <a:endParaRPr lang="en-US"/>
          </a:p>
          <a:p>
            <a:r>
              <a:rPr lang="en-US" b="1"/>
              <a:t>Demo 4: Secretless</a:t>
            </a:r>
          </a:p>
          <a:p>
            <a:pPr lvl="1"/>
            <a:r>
              <a:rPr lang="en-US"/>
              <a:t>Authenticator runs as a Sidecar Container listening on DB port</a:t>
            </a:r>
          </a:p>
          <a:p>
            <a:pPr lvl="1"/>
            <a:r>
              <a:rPr lang="en-US"/>
              <a:t>App attempts to connect to DB on local port</a:t>
            </a:r>
          </a:p>
          <a:p>
            <a:pPr lvl="1"/>
            <a:r>
              <a:rPr lang="en-US"/>
              <a:t>Authenticator retrieves DB creds, connects to DB, proxies connection for app</a:t>
            </a:r>
          </a:p>
          <a:p>
            <a:pPr lvl="1"/>
            <a:r>
              <a:rPr lang="en-US"/>
              <a:t>App connects to DB</a:t>
            </a:r>
            <a:endParaRPr lang="en-US" dirty="0"/>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a:t>Cyberark k8s developer options</a:t>
            </a:r>
            <a:endParaRPr lang="en-US" dirty="0"/>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5216363" y="2992853"/>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9193819" y="886322"/>
            <a:ext cx="1478643" cy="591457"/>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4"/>
          <a:stretch>
            <a:fillRect/>
          </a:stretch>
        </p:blipFill>
        <p:spPr>
          <a:xfrm>
            <a:off x="1519538" y="1103949"/>
            <a:ext cx="1095646" cy="475164"/>
          </a:xfrm>
          <a:prstGeom prst="rect">
            <a:avLst/>
          </a:prstGeom>
        </p:spPr>
      </p:pic>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36</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37</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43</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45</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46</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4" y="1104900"/>
            <a:ext cx="9972798" cy="5329238"/>
          </a:xfrm>
        </p:spPr>
        <p:txBody>
          <a:bodyPr>
            <a:normAutofit/>
          </a:bodyPr>
          <a:lstStyle/>
          <a:p>
            <a:pPr marL="0" indent="0">
              <a:buNone/>
            </a:pPr>
            <a:r>
              <a:rPr lang="en-US" dirty="0"/>
              <a:t>Goal: Come up with the functional and nonfunctional requirements and use cases:</a:t>
            </a:r>
          </a:p>
          <a:p>
            <a:pPr marL="297180" indent="-342900">
              <a:buFont typeface="+mj-lt"/>
              <a:buAutoNum type="arabicPeriod"/>
            </a:pPr>
            <a:r>
              <a:rPr lang="en-US" dirty="0"/>
              <a:t>Ability to inject secrets into K8s env variables (What is the best way to achieve this?)</a:t>
            </a:r>
          </a:p>
          <a:p>
            <a:pPr marL="297180" indent="-342900">
              <a:buFont typeface="+mj-lt"/>
              <a:buAutoNum type="arabicPeriod"/>
            </a:pPr>
            <a:r>
              <a:rPr lang="en-US" dirty="0"/>
              <a:t>What best practices should look like for managing secrets and K8s and what future options are</a:t>
            </a:r>
          </a:p>
          <a:p>
            <a:pPr marL="297180" indent="-342900">
              <a:buFont typeface="+mj-lt"/>
              <a:buAutoNum type="arabicPeriod"/>
            </a:pPr>
            <a:r>
              <a:rPr lang="en-US" dirty="0"/>
              <a:t>Review options for replacing secrets/service accounts in </a:t>
            </a:r>
            <a:r>
              <a:rPr lang="en-US" dirty="0" err="1"/>
              <a:t>web.configs</a:t>
            </a:r>
            <a:r>
              <a:rPr lang="en-US" dirty="0"/>
              <a:t> with show and tell</a:t>
            </a:r>
          </a:p>
          <a:p>
            <a:pPr marL="297180" indent="-342900">
              <a:buFont typeface="+mj-lt"/>
              <a:buAutoNum type="arabicPeriod"/>
            </a:pPr>
            <a:r>
              <a:rPr lang="en-US" dirty="0"/>
              <a:t>Review options for providing secrets to Azure DevOps specifically around integration testing with show and tell</a:t>
            </a:r>
          </a:p>
          <a:p>
            <a:pPr marL="0" indent="0">
              <a:buNone/>
            </a:pPr>
            <a:endParaRPr lang="en-US" dirty="0"/>
          </a:p>
          <a:p>
            <a:pPr marL="0" indent="0">
              <a:buNone/>
            </a:pPr>
            <a:r>
              <a:rPr lang="en-US" dirty="0"/>
              <a:t>Digi-Key would like to review the following workflow:</a:t>
            </a:r>
          </a:p>
          <a:p>
            <a:pPr marL="297180" indent="-342900">
              <a:buFont typeface="+mj-lt"/>
              <a:buAutoNum type="arabicPeriod"/>
            </a:pPr>
            <a:r>
              <a:rPr lang="en-US" dirty="0"/>
              <a:t>Sysadmin or developer creates a secret</a:t>
            </a:r>
          </a:p>
          <a:p>
            <a:pPr marL="297180" indent="-342900">
              <a:buFont typeface="+mj-lt"/>
              <a:buAutoNum type="arabicPeriod"/>
            </a:pPr>
            <a:r>
              <a:rPr lang="en-US" dirty="0"/>
              <a:t>A different developer can search for a secret through the UI</a:t>
            </a:r>
          </a:p>
          <a:p>
            <a:pPr marL="297180" indent="-342900">
              <a:buFont typeface="+mj-lt"/>
              <a:buAutoNum type="arabicPeriod"/>
            </a:pPr>
            <a:r>
              <a:rPr lang="en-US" dirty="0"/>
              <a:t>The developer can use secret in K8s (via injection into env variables)</a:t>
            </a:r>
          </a:p>
          <a:p>
            <a:pPr marL="297180" indent="-342900">
              <a:buFont typeface="+mj-lt"/>
              <a:buAutoNum type="arabicPeriod"/>
            </a:pPr>
            <a:r>
              <a:rPr lang="en-US" dirty="0"/>
              <a:t>Secret rotation in combination with injection</a:t>
            </a:r>
          </a:p>
          <a:p>
            <a:pPr marL="0" indent="0">
              <a:buNone/>
            </a:pPr>
            <a:r>
              <a:rPr lang="en-US" dirty="0"/>
              <a:t>Digi-Key would also like to understand who has access to which secrets, and who is using which secrets - do we have reporting for this?  Another option would be to bring </a:t>
            </a:r>
            <a:r>
              <a:rPr lang="en-US" dirty="0" err="1"/>
              <a:t>authZ</a:t>
            </a:r>
            <a:r>
              <a:rPr lang="en-US" dirty="0"/>
              <a:t> and utilization data into the IGA tool for access review etc.</a:t>
            </a:r>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97" y="253675"/>
            <a:ext cx="550334" cy="550334"/>
          </a:xfrm>
          <a:prstGeom prst="rect">
            <a:avLst/>
          </a:prstGeom>
        </p:spPr>
      </p:pic>
    </p:spTree>
    <p:extLst>
      <p:ext uri="{BB962C8B-B14F-4D97-AF65-F5344CB8AC3E}">
        <p14:creationId xmlns:p14="http://schemas.microsoft.com/office/powerpoint/2010/main" val="25251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53</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54</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Operationalization (O18n)</a:t>
            </a:r>
          </a:p>
        </p:txBody>
      </p:sp>
    </p:spTree>
    <p:extLst>
      <p:ext uri="{BB962C8B-B14F-4D97-AF65-F5344CB8AC3E}">
        <p14:creationId xmlns:p14="http://schemas.microsoft.com/office/powerpoint/2010/main" val="163921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317500" y="2542069"/>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6513513" y="2530996"/>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clients for their own use</a:t>
            </a:r>
          </a:p>
          <a:p>
            <a:pPr lvl="1"/>
            <a:r>
              <a:rPr lang="en-US" dirty="0"/>
              <a:t>If a user is trying to incorporate </a:t>
            </a:r>
            <a:r>
              <a:rPr lang="en-US" dirty="0" err="1"/>
              <a:t>Conjur</a:t>
            </a:r>
            <a:r>
              <a:rPr lang="en-US" dirty="0"/>
              <a:t> into their project for which CyberArk does not offer an official client, they could generate a client from the </a:t>
            </a:r>
            <a:r>
              <a:rPr lang="en-US" dirty="0" err="1"/>
              <a:t>OpenAPI</a:t>
            </a:r>
            <a:r>
              <a:rPr lang="en-US" dirty="0"/>
              <a:t> spec instead of creating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1759A-279E-DD4C-8C43-60B09BE93189}"/>
              </a:ext>
            </a:extLst>
          </p:cNvPr>
          <p:cNvSpPr>
            <a:spLocks noGrp="1"/>
          </p:cNvSpPr>
          <p:nvPr>
            <p:ph type="sldNum" sz="quarter" idx="12"/>
          </p:nvPr>
        </p:nvSpPr>
        <p:spPr/>
        <p:txBody>
          <a:bodyPr/>
          <a:lstStyle/>
          <a:p>
            <a:fld id="{3DB5E446-421A-E746-A83E-D1D14D8D9CBB}" type="slidenum">
              <a:rPr lang="en-US" smtClean="0"/>
              <a:pPr/>
              <a:t>60</a:t>
            </a:fld>
            <a:endParaRPr lang="en-US"/>
          </a:p>
        </p:txBody>
      </p:sp>
      <p:sp>
        <p:nvSpPr>
          <p:cNvPr id="3" name="Title 2">
            <a:extLst>
              <a:ext uri="{FF2B5EF4-FFF2-40B4-BE49-F238E27FC236}">
                <a16:creationId xmlns:a16="http://schemas.microsoft.com/office/drawing/2014/main" id="{00C2483D-A8BF-AD4B-9F41-85C1F68C68EA}"/>
              </a:ext>
            </a:extLst>
          </p:cNvPr>
          <p:cNvSpPr>
            <a:spLocks noGrp="1"/>
          </p:cNvSpPr>
          <p:nvPr>
            <p:ph type="title"/>
          </p:nvPr>
        </p:nvSpPr>
        <p:spPr/>
        <p:txBody>
          <a:bodyPr/>
          <a:lstStyle/>
          <a:p>
            <a:r>
              <a:rPr lang="en-US" dirty="0"/>
              <a:t>Secrets Management: Where to begin?</a:t>
            </a:r>
          </a:p>
        </p:txBody>
      </p:sp>
      <p:sp>
        <p:nvSpPr>
          <p:cNvPr id="4" name="Down Arrow 3">
            <a:extLst>
              <a:ext uri="{FF2B5EF4-FFF2-40B4-BE49-F238E27FC236}">
                <a16:creationId xmlns:a16="http://schemas.microsoft.com/office/drawing/2014/main" id="{CAF1EEFA-415E-AD40-A021-00C3AAF1F7B8}"/>
              </a:ext>
            </a:extLst>
          </p:cNvPr>
          <p:cNvSpPr/>
          <p:nvPr/>
        </p:nvSpPr>
        <p:spPr>
          <a:xfrm rot="10800000">
            <a:off x="2044929" y="1217814"/>
            <a:ext cx="324197" cy="433508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5" name="Down Arrow 4">
            <a:extLst>
              <a:ext uri="{FF2B5EF4-FFF2-40B4-BE49-F238E27FC236}">
                <a16:creationId xmlns:a16="http://schemas.microsoft.com/office/drawing/2014/main" id="{4DDBB1DA-FEF8-8E4B-B9B0-21D33233E9DC}"/>
              </a:ext>
            </a:extLst>
          </p:cNvPr>
          <p:cNvSpPr/>
          <p:nvPr/>
        </p:nvSpPr>
        <p:spPr>
          <a:xfrm rot="16200000">
            <a:off x="6192982" y="1303712"/>
            <a:ext cx="324197" cy="845404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6" name="Rectangle 5">
            <a:extLst>
              <a:ext uri="{FF2B5EF4-FFF2-40B4-BE49-F238E27FC236}">
                <a16:creationId xmlns:a16="http://schemas.microsoft.com/office/drawing/2014/main" id="{DC9F1DB4-F045-1140-ACF1-3837F4150B34}"/>
              </a:ext>
            </a:extLst>
          </p:cNvPr>
          <p:cNvSpPr/>
          <p:nvPr/>
        </p:nvSpPr>
        <p:spPr>
          <a:xfrm>
            <a:off x="4776815" y="5729088"/>
            <a:ext cx="3596868" cy="369332"/>
          </a:xfrm>
          <a:prstGeom prst="rect">
            <a:avLst/>
          </a:prstGeom>
        </p:spPr>
        <p:txBody>
          <a:bodyPr wrap="square">
            <a:spAutoFit/>
          </a:bodyPr>
          <a:lstStyle/>
          <a:p>
            <a:pPr algn="ctr"/>
            <a:r>
              <a:rPr lang="en-US" dirty="0"/>
              <a:t>Ease Of Implementation</a:t>
            </a:r>
          </a:p>
        </p:txBody>
      </p:sp>
      <p:sp>
        <p:nvSpPr>
          <p:cNvPr id="7" name="Rectangle 6">
            <a:extLst>
              <a:ext uri="{FF2B5EF4-FFF2-40B4-BE49-F238E27FC236}">
                <a16:creationId xmlns:a16="http://schemas.microsoft.com/office/drawing/2014/main" id="{7068BA3E-77C3-134C-A50D-E88445F5B518}"/>
              </a:ext>
            </a:extLst>
          </p:cNvPr>
          <p:cNvSpPr/>
          <p:nvPr/>
        </p:nvSpPr>
        <p:spPr>
          <a:xfrm>
            <a:off x="328961" y="3244334"/>
            <a:ext cx="1736374" cy="369332"/>
          </a:xfrm>
          <a:prstGeom prst="rect">
            <a:avLst/>
          </a:prstGeom>
        </p:spPr>
        <p:txBody>
          <a:bodyPr wrap="none">
            <a:spAutoFit/>
          </a:bodyPr>
          <a:lstStyle/>
          <a:p>
            <a:pPr algn="ctr"/>
            <a:r>
              <a:rPr lang="en-US" dirty="0"/>
              <a:t>Risk Reduction</a:t>
            </a:r>
          </a:p>
        </p:txBody>
      </p:sp>
      <p:sp>
        <p:nvSpPr>
          <p:cNvPr id="9" name="Oval 8">
            <a:extLst>
              <a:ext uri="{FF2B5EF4-FFF2-40B4-BE49-F238E27FC236}">
                <a16:creationId xmlns:a16="http://schemas.microsoft.com/office/drawing/2014/main" id="{B87E1656-68A2-EE43-82D0-9E938DFF1206}"/>
              </a:ext>
            </a:extLst>
          </p:cNvPr>
          <p:cNvSpPr/>
          <p:nvPr/>
        </p:nvSpPr>
        <p:spPr>
          <a:xfrm>
            <a:off x="7766854" y="1555161"/>
            <a:ext cx="1213658"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a:solidFill>
                  <a:schemeClr val="bg1"/>
                </a:solidFill>
                <a:ea typeface="Proxima Nova" charset="0"/>
                <a:cs typeface="Proxima Nova" charset="0"/>
              </a:rPr>
              <a:t>RPA</a:t>
            </a:r>
          </a:p>
        </p:txBody>
      </p:sp>
      <p:sp>
        <p:nvSpPr>
          <p:cNvPr id="10" name="Oval 9">
            <a:extLst>
              <a:ext uri="{FF2B5EF4-FFF2-40B4-BE49-F238E27FC236}">
                <a16:creationId xmlns:a16="http://schemas.microsoft.com/office/drawing/2014/main" id="{3AAFE7B4-1E36-B340-AAA8-3728D3D9E06E}"/>
              </a:ext>
            </a:extLst>
          </p:cNvPr>
          <p:cNvSpPr/>
          <p:nvPr/>
        </p:nvSpPr>
        <p:spPr>
          <a:xfrm>
            <a:off x="9069187" y="1555161"/>
            <a:ext cx="1415935" cy="656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b="0" i="0" dirty="0">
                <a:solidFill>
                  <a:schemeClr val="bg1"/>
                </a:solidFill>
                <a:ea typeface="Proxima Nova" charset="0"/>
                <a:cs typeface="Proxima Nova" charset="0"/>
              </a:rPr>
              <a:t>Vulnerability</a:t>
            </a:r>
            <a:br>
              <a:rPr lang="en-US" sz="1400" b="0" i="0" dirty="0">
                <a:solidFill>
                  <a:schemeClr val="bg1"/>
                </a:solidFill>
                <a:ea typeface="Proxima Nova" charset="0"/>
                <a:cs typeface="Proxima Nova" charset="0"/>
              </a:rPr>
            </a:br>
            <a:r>
              <a:rPr lang="en-US" sz="1400" b="0" i="0" dirty="0">
                <a:solidFill>
                  <a:schemeClr val="bg1"/>
                </a:solidFill>
                <a:ea typeface="Proxima Nova" charset="0"/>
                <a:cs typeface="Proxima Nova" charset="0"/>
              </a:rPr>
              <a:t>Scanners</a:t>
            </a:r>
          </a:p>
        </p:txBody>
      </p:sp>
      <p:sp>
        <p:nvSpPr>
          <p:cNvPr id="11" name="Oval 10">
            <a:extLst>
              <a:ext uri="{FF2B5EF4-FFF2-40B4-BE49-F238E27FC236}">
                <a16:creationId xmlns:a16="http://schemas.microsoft.com/office/drawing/2014/main" id="{F650EC4F-68EC-224F-8ECD-DC7B5C902109}"/>
              </a:ext>
            </a:extLst>
          </p:cNvPr>
          <p:cNvSpPr/>
          <p:nvPr/>
        </p:nvSpPr>
        <p:spPr>
          <a:xfrm>
            <a:off x="9071956" y="2284791"/>
            <a:ext cx="1410396"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b="0" i="0" dirty="0">
                <a:solidFill>
                  <a:schemeClr val="bg1"/>
                </a:solidFill>
                <a:ea typeface="Proxima Nova" charset="0"/>
                <a:cs typeface="Proxima Nova" charset="0"/>
              </a:rPr>
              <a:t>Admin</a:t>
            </a:r>
          </a:p>
          <a:p>
            <a:pPr algn="ctr"/>
            <a:r>
              <a:rPr lang="en-US" sz="1400" dirty="0">
                <a:solidFill>
                  <a:schemeClr val="bg1"/>
                </a:solidFill>
                <a:ea typeface="Proxima Nova" charset="0"/>
                <a:cs typeface="Proxima Nova" charset="0"/>
              </a:rPr>
              <a:t>Scripts</a:t>
            </a:r>
            <a:endParaRPr lang="en-US" sz="1400" b="0" i="0" dirty="0">
              <a:solidFill>
                <a:schemeClr val="bg1"/>
              </a:solidFill>
              <a:ea typeface="Proxima Nova" charset="0"/>
              <a:cs typeface="Proxima Nova" charset="0"/>
            </a:endParaRPr>
          </a:p>
        </p:txBody>
      </p:sp>
      <p:sp>
        <p:nvSpPr>
          <p:cNvPr id="12" name="Oval 11">
            <a:extLst>
              <a:ext uri="{FF2B5EF4-FFF2-40B4-BE49-F238E27FC236}">
                <a16:creationId xmlns:a16="http://schemas.microsoft.com/office/drawing/2014/main" id="{FEF87486-73D5-F04B-BA3B-C3B1BBF73944}"/>
              </a:ext>
            </a:extLst>
          </p:cNvPr>
          <p:cNvSpPr/>
          <p:nvPr/>
        </p:nvSpPr>
        <p:spPr>
          <a:xfrm>
            <a:off x="9106592" y="3274539"/>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400" b="0" i="0" dirty="0">
                <a:solidFill>
                  <a:schemeClr val="bg1"/>
                </a:solidFill>
                <a:ea typeface="Proxima Nova" charset="0"/>
                <a:cs typeface="Proxima Nova" charset="0"/>
              </a:rPr>
              <a:t>Developer</a:t>
            </a:r>
          </a:p>
          <a:p>
            <a:pPr algn="ctr"/>
            <a:r>
              <a:rPr lang="en-US" sz="1400" dirty="0">
                <a:solidFill>
                  <a:schemeClr val="bg1"/>
                </a:solidFill>
                <a:ea typeface="Proxima Nova" charset="0"/>
                <a:cs typeface="Proxima Nova" charset="0"/>
              </a:rPr>
              <a:t>Workstations</a:t>
            </a:r>
          </a:p>
          <a:p>
            <a:pPr algn="ctr"/>
            <a:r>
              <a:rPr lang="en-US" sz="1400" b="0" i="0" dirty="0">
                <a:solidFill>
                  <a:schemeClr val="bg1"/>
                </a:solidFill>
                <a:ea typeface="Proxima Nova" charset="0"/>
                <a:cs typeface="Proxima Nova" charset="0"/>
              </a:rPr>
              <a:t>(EPM)</a:t>
            </a:r>
          </a:p>
        </p:txBody>
      </p:sp>
      <p:sp>
        <p:nvSpPr>
          <p:cNvPr id="14" name="Oval 13">
            <a:extLst>
              <a:ext uri="{FF2B5EF4-FFF2-40B4-BE49-F238E27FC236}">
                <a16:creationId xmlns:a16="http://schemas.microsoft.com/office/drawing/2014/main" id="{789C9955-4C7E-9F40-9221-65C245BEB243}"/>
              </a:ext>
            </a:extLst>
          </p:cNvPr>
          <p:cNvSpPr/>
          <p:nvPr/>
        </p:nvSpPr>
        <p:spPr>
          <a:xfrm>
            <a:off x="6095999" y="3077644"/>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dirty="0">
                <a:solidFill>
                  <a:schemeClr val="bg1"/>
                </a:solidFill>
                <a:ea typeface="Proxima Nova" charset="0"/>
                <a:cs typeface="Proxima Nova" charset="0"/>
              </a:rPr>
              <a:t>Cloud</a:t>
            </a:r>
          </a:p>
          <a:p>
            <a:pPr algn="ctr"/>
            <a:r>
              <a:rPr lang="en-US" sz="1400" b="0" i="0" dirty="0">
                <a:solidFill>
                  <a:schemeClr val="bg1"/>
                </a:solidFill>
                <a:ea typeface="Proxima Nova" charset="0"/>
                <a:cs typeface="Proxima Nova" charset="0"/>
              </a:rPr>
              <a:t>Applications</a:t>
            </a:r>
          </a:p>
        </p:txBody>
      </p:sp>
      <p:sp>
        <p:nvSpPr>
          <p:cNvPr id="16" name="Oval 15">
            <a:extLst>
              <a:ext uri="{FF2B5EF4-FFF2-40B4-BE49-F238E27FC236}">
                <a16:creationId xmlns:a16="http://schemas.microsoft.com/office/drawing/2014/main" id="{8275968C-527D-D34F-B139-385B2244697E}"/>
              </a:ext>
            </a:extLst>
          </p:cNvPr>
          <p:cNvSpPr/>
          <p:nvPr/>
        </p:nvSpPr>
        <p:spPr>
          <a:xfrm>
            <a:off x="8169140" y="2779665"/>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DevOps</a:t>
            </a:r>
          </a:p>
          <a:p>
            <a:pPr algn="ctr"/>
            <a:r>
              <a:rPr lang="en-US" sz="1400" b="0" i="0" dirty="0">
                <a:solidFill>
                  <a:schemeClr val="bg1"/>
                </a:solidFill>
                <a:ea typeface="Proxima Nova" charset="0"/>
                <a:cs typeface="Proxima Nova" charset="0"/>
              </a:rPr>
              <a:t>Tools</a:t>
            </a:r>
          </a:p>
        </p:txBody>
      </p:sp>
      <p:sp>
        <p:nvSpPr>
          <p:cNvPr id="17" name="Oval 16">
            <a:extLst>
              <a:ext uri="{FF2B5EF4-FFF2-40B4-BE49-F238E27FC236}">
                <a16:creationId xmlns:a16="http://schemas.microsoft.com/office/drawing/2014/main" id="{0BC5CF1A-7647-A043-9FE6-7EE8F8725FFA}"/>
              </a:ext>
            </a:extLst>
          </p:cNvPr>
          <p:cNvSpPr/>
          <p:nvPr/>
        </p:nvSpPr>
        <p:spPr>
          <a:xfrm>
            <a:off x="5666494" y="2371997"/>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dirty="0">
                <a:solidFill>
                  <a:schemeClr val="bg1"/>
                </a:solidFill>
                <a:ea typeface="Proxima Nova" charset="0"/>
                <a:cs typeface="Proxima Nova" charset="0"/>
              </a:rPr>
              <a:t>Legacy</a:t>
            </a:r>
          </a:p>
          <a:p>
            <a:pPr algn="ctr"/>
            <a:r>
              <a:rPr lang="en-US" sz="1400" b="0" i="0" dirty="0">
                <a:solidFill>
                  <a:schemeClr val="bg1"/>
                </a:solidFill>
                <a:ea typeface="Proxima Nova" charset="0"/>
                <a:cs typeface="Proxima Nova" charset="0"/>
              </a:rPr>
              <a:t>Applications</a:t>
            </a:r>
          </a:p>
        </p:txBody>
      </p:sp>
      <p:sp>
        <p:nvSpPr>
          <p:cNvPr id="18" name="Oval 17">
            <a:extLst>
              <a:ext uri="{FF2B5EF4-FFF2-40B4-BE49-F238E27FC236}">
                <a16:creationId xmlns:a16="http://schemas.microsoft.com/office/drawing/2014/main" id="{DE1765FB-7F4F-754C-B5F3-8361B651E878}"/>
              </a:ext>
            </a:extLst>
          </p:cNvPr>
          <p:cNvSpPr/>
          <p:nvPr/>
        </p:nvSpPr>
        <p:spPr>
          <a:xfrm>
            <a:off x="6337056" y="1556139"/>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Greenfield</a:t>
            </a:r>
          </a:p>
          <a:p>
            <a:pPr algn="ctr"/>
            <a:r>
              <a:rPr lang="en-US" sz="1400" b="0" i="0" dirty="0">
                <a:solidFill>
                  <a:schemeClr val="bg1"/>
                </a:solidFill>
                <a:ea typeface="Proxima Nova" charset="0"/>
                <a:cs typeface="Proxima Nova" charset="0"/>
              </a:rPr>
              <a:t>Projects</a:t>
            </a:r>
          </a:p>
        </p:txBody>
      </p:sp>
      <p:sp>
        <p:nvSpPr>
          <p:cNvPr id="19" name="Oval 18">
            <a:extLst>
              <a:ext uri="{FF2B5EF4-FFF2-40B4-BE49-F238E27FC236}">
                <a16:creationId xmlns:a16="http://schemas.microsoft.com/office/drawing/2014/main" id="{DE00AA85-ACB6-8144-ACAC-E63FDB1A842C}"/>
              </a:ext>
            </a:extLst>
          </p:cNvPr>
          <p:cNvSpPr/>
          <p:nvPr/>
        </p:nvSpPr>
        <p:spPr>
          <a:xfrm>
            <a:off x="7096292" y="2367920"/>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IIS Web App Pools</a:t>
            </a:r>
          </a:p>
        </p:txBody>
      </p:sp>
    </p:spTree>
    <p:extLst>
      <p:ext uri="{BB962C8B-B14F-4D97-AF65-F5344CB8AC3E}">
        <p14:creationId xmlns:p14="http://schemas.microsoft.com/office/powerpoint/2010/main" val="488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351542" y="306389"/>
            <a:ext cx="10961316" cy="498598"/>
          </a:xfrm>
        </p:spPr>
        <p:txBody>
          <a:bodyPr anchor="b">
            <a:normAutofit/>
          </a:bodyPr>
          <a:lstStyle/>
          <a:p>
            <a:r>
              <a:rPr lang="en-US" dirty="0"/>
              <a:t>Secrets Management Operational Objectives</a:t>
            </a:r>
          </a:p>
        </p:txBody>
      </p:sp>
      <p:graphicFrame>
        <p:nvGraphicFramePr>
          <p:cNvPr id="8" name="Content Placeholder 5">
            <a:extLst>
              <a:ext uri="{FF2B5EF4-FFF2-40B4-BE49-F238E27FC236}">
                <a16:creationId xmlns:a16="http://schemas.microsoft.com/office/drawing/2014/main" id="{0CF4DFAC-C4CC-43CF-A2ED-EAE07DDDAA65}"/>
              </a:ext>
            </a:extLst>
          </p:cNvPr>
          <p:cNvGraphicFramePr>
            <a:graphicFrameLocks noGrp="1"/>
          </p:cNvGraphicFramePr>
          <p:nvPr>
            <p:ph idx="1"/>
          </p:nvPr>
        </p:nvGraphicFramePr>
        <p:xfrm>
          <a:off x="600075" y="2446338"/>
          <a:ext cx="10987088" cy="213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4FDDBD7-CB5D-9548-8D6B-AB0AF03C03E0}"/>
              </a:ext>
            </a:extLst>
          </p:cNvPr>
          <p:cNvSpPr>
            <a:spLocks noGrp="1"/>
          </p:cNvSpPr>
          <p:nvPr>
            <p:ph type="sldNum" sz="quarter" idx="12"/>
          </p:nvPr>
        </p:nvSpPr>
        <p:spPr>
          <a:xfrm>
            <a:off x="11690350" y="5723872"/>
            <a:ext cx="339680" cy="365125"/>
          </a:xfrm>
        </p:spPr>
        <p:txBody>
          <a:bodyPr anchor="ctr">
            <a:normAutofit/>
          </a:bodyPr>
          <a:lstStyle/>
          <a:p>
            <a:fld id="{3DB5E446-421A-E746-A83E-D1D14D8D9CBB}" type="slidenum">
              <a:rPr lang="en-US" smtClean="0"/>
              <a:pPr/>
              <a:t>61</a:t>
            </a:fld>
            <a:endParaRPr lang="en-US"/>
          </a:p>
        </p:txBody>
      </p:sp>
    </p:spTree>
    <p:extLst>
      <p:ext uri="{BB962C8B-B14F-4D97-AF65-F5344CB8AC3E}">
        <p14:creationId xmlns:p14="http://schemas.microsoft.com/office/powerpoint/2010/main" val="29175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endParaRPr lang="en-US" i="1" dirty="0"/>
          </a:p>
        </p:txBody>
      </p:sp>
      <p:sp>
        <p:nvSpPr>
          <p:cNvPr id="113" name="Rounded Rectangle 112">
            <a:extLst>
              <a:ext uri="{FF2B5EF4-FFF2-40B4-BE49-F238E27FC236}">
                <a16:creationId xmlns:a16="http://schemas.microsoft.com/office/drawing/2014/main" id="{5F2942DF-E264-DB4D-8D56-CA3F444D725D}"/>
              </a:ext>
            </a:extLst>
          </p:cNvPr>
          <p:cNvSpPr/>
          <p:nvPr/>
        </p:nvSpPr>
        <p:spPr>
          <a:xfrm>
            <a:off x="4339890" y="5463219"/>
            <a:ext cx="3464476" cy="640079"/>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p:cNvCxnSpPr>
          <p:nvPr/>
        </p:nvCxnSpPr>
        <p:spPr>
          <a:xfrm flipV="1">
            <a:off x="1955153" y="2149834"/>
            <a:ext cx="3508185" cy="17396"/>
          </a:xfrm>
          <a:prstGeom prst="straightConnector1">
            <a:avLst/>
          </a:prstGeom>
          <a:noFill/>
          <a:ln w="38100" cap="flat" cmpd="sng" algn="ctr">
            <a:solidFill>
              <a:schemeClr val="accent2">
                <a:lumMod val="60000"/>
                <a:lumOff val="40000"/>
              </a:schemeClr>
            </a:solidFill>
            <a:prstDash val="solid"/>
            <a:headEnd type="none"/>
            <a:tailEnd type="triangle"/>
          </a:ln>
          <a:effectLst/>
        </p:spPr>
      </p:cxnSp>
      <p:cxnSp>
        <p:nvCxnSpPr>
          <p:cNvPr id="136" name="Elbow Connector 135">
            <a:extLst>
              <a:ext uri="{FF2B5EF4-FFF2-40B4-BE49-F238E27FC236}">
                <a16:creationId xmlns:a16="http://schemas.microsoft.com/office/drawing/2014/main" id="{5F58BF1C-6E4A-1044-98CC-69E5F57F331A}"/>
              </a:ext>
            </a:extLst>
          </p:cNvPr>
          <p:cNvCxnSpPr>
            <a:cxnSpLocks/>
            <a:stCxn id="333" idx="3"/>
            <a:endCxn id="139" idx="0"/>
          </p:cNvCxnSpPr>
          <p:nvPr/>
        </p:nvCxnSpPr>
        <p:spPr>
          <a:xfrm>
            <a:off x="6578736" y="2099252"/>
            <a:ext cx="3923000" cy="1278730"/>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39" name="Rounded Rectangle 138">
            <a:extLst>
              <a:ext uri="{FF2B5EF4-FFF2-40B4-BE49-F238E27FC236}">
                <a16:creationId xmlns:a16="http://schemas.microsoft.com/office/drawing/2014/main" id="{4A40FE07-8897-DD48-A17F-74092FC9213A}"/>
              </a:ext>
            </a:extLst>
          </p:cNvPr>
          <p:cNvSpPr/>
          <p:nvPr/>
        </p:nvSpPr>
        <p:spPr>
          <a:xfrm>
            <a:off x="9688296" y="3377982"/>
            <a:ext cx="1626880" cy="1219970"/>
          </a:xfrm>
          <a:prstGeom prst="roundRect">
            <a:avLst/>
          </a:prstGeom>
          <a:noFill/>
          <a:ln w="34925" cap="flat" cmpd="sng" algn="ctr">
            <a:solidFill>
              <a:srgbClr val="22498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a:ea typeface="+mn-ea"/>
                <a:cs typeface="+mn-cs"/>
              </a:rPr>
              <a:t>Target Systems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Calibri"/>
              <a:ea typeface="+mn-ea"/>
              <a:cs typeface="+mn-cs"/>
            </a:endParaRP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Network Equipment</a:t>
            </a:r>
          </a:p>
        </p:txBody>
      </p:sp>
      <p:sp>
        <p:nvSpPr>
          <p:cNvPr id="143" name="Rectangle 142">
            <a:extLst>
              <a:ext uri="{FF2B5EF4-FFF2-40B4-BE49-F238E27FC236}">
                <a16:creationId xmlns:a16="http://schemas.microsoft.com/office/drawing/2014/main" id="{B5FAFB38-F4A6-1B46-84C7-A69E40E8BB49}"/>
              </a:ext>
            </a:extLst>
          </p:cNvPr>
          <p:cNvSpPr/>
          <p:nvPr/>
        </p:nvSpPr>
        <p:spPr>
          <a:xfrm>
            <a:off x="10515600" y="2767693"/>
            <a:ext cx="1055097" cy="230832"/>
          </a:xfrm>
          <a:prstGeom prst="rect">
            <a:avLst/>
          </a:prstGeom>
        </p:spPr>
        <p:txBody>
          <a:bodyPr wrap="none">
            <a:spAutoFit/>
          </a:bodyPr>
          <a:lstStyle/>
          <a:p>
            <a:r>
              <a:rPr lang="en-US" sz="900" kern="0" dirty="0"/>
              <a:t>Rotation Protocols</a:t>
            </a:r>
            <a:endParaRPr lang="en-US" dirty="0"/>
          </a:p>
        </p:txBody>
      </p:sp>
      <p:cxnSp>
        <p:nvCxnSpPr>
          <p:cNvPr id="144" name="Elbow Connector 143">
            <a:extLst>
              <a:ext uri="{FF2B5EF4-FFF2-40B4-BE49-F238E27FC236}">
                <a16:creationId xmlns:a16="http://schemas.microsoft.com/office/drawing/2014/main" id="{B877367C-B2CB-144B-9B59-FA3EC5847A56}"/>
              </a:ext>
            </a:extLst>
          </p:cNvPr>
          <p:cNvCxnSpPr>
            <a:cxnSpLocks/>
            <a:stCxn id="113" idx="3"/>
            <a:endCxn id="139" idx="2"/>
          </p:cNvCxnSpPr>
          <p:nvPr/>
        </p:nvCxnSpPr>
        <p:spPr>
          <a:xfrm flipV="1">
            <a:off x="7804366" y="4597952"/>
            <a:ext cx="2697370" cy="1185307"/>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47" name="Rectangle 146">
            <a:extLst>
              <a:ext uri="{FF2B5EF4-FFF2-40B4-BE49-F238E27FC236}">
                <a16:creationId xmlns:a16="http://schemas.microsoft.com/office/drawing/2014/main" id="{CFA1AAD3-ECD0-104D-B97E-85611BF315AA}"/>
              </a:ext>
            </a:extLst>
          </p:cNvPr>
          <p:cNvSpPr/>
          <p:nvPr/>
        </p:nvSpPr>
        <p:spPr>
          <a:xfrm>
            <a:off x="10515600" y="4825093"/>
            <a:ext cx="962123" cy="230832"/>
          </a:xfrm>
          <a:prstGeom prst="rect">
            <a:avLst/>
          </a:prstGeom>
        </p:spPr>
        <p:txBody>
          <a:bodyPr wrap="none">
            <a:spAutoFit/>
          </a:bodyPr>
          <a:lstStyle/>
          <a:p>
            <a:r>
              <a:rPr lang="en-US" sz="900" kern="0" dirty="0"/>
              <a:t>Access Protocols</a:t>
            </a:r>
            <a:endParaRPr lang="en-US" dirty="0"/>
          </a:p>
        </p:txBody>
      </p:sp>
      <p:cxnSp>
        <p:nvCxnSpPr>
          <p:cNvPr id="56" name="Straight Arrow Connector 55">
            <a:extLst>
              <a:ext uri="{FF2B5EF4-FFF2-40B4-BE49-F238E27FC236}">
                <a16:creationId xmlns:a16="http://schemas.microsoft.com/office/drawing/2014/main" id="{276942E2-A19F-834E-8CE7-0F3C6B8506E2}"/>
              </a:ext>
            </a:extLst>
          </p:cNvPr>
          <p:cNvCxnSpPr>
            <a:cxnSpLocks/>
            <a:stCxn id="113" idx="0"/>
            <a:endCxn id="407" idx="2"/>
          </p:cNvCxnSpPr>
          <p:nvPr/>
        </p:nvCxnSpPr>
        <p:spPr>
          <a:xfrm flipH="1" flipV="1">
            <a:off x="6071566" y="4597952"/>
            <a:ext cx="562" cy="865267"/>
          </a:xfrm>
          <a:prstGeom prst="straightConnector1">
            <a:avLst/>
          </a:prstGeom>
          <a:noFill/>
          <a:ln w="38100" cap="flat" cmpd="sng" algn="ctr">
            <a:solidFill>
              <a:schemeClr val="accent2">
                <a:lumMod val="60000"/>
                <a:lumOff val="40000"/>
              </a:schemeClr>
            </a:solidFill>
            <a:prstDash val="solid"/>
            <a:headEnd type="triangle"/>
            <a:tailEnd type="none"/>
          </a:ln>
          <a:effectLst/>
        </p:spPr>
      </p:cxnSp>
      <p:grpSp>
        <p:nvGrpSpPr>
          <p:cNvPr id="66" name="Group 65">
            <a:extLst>
              <a:ext uri="{FF2B5EF4-FFF2-40B4-BE49-F238E27FC236}">
                <a16:creationId xmlns:a16="http://schemas.microsoft.com/office/drawing/2014/main" id="{B0DB3B8F-7752-F44A-861F-59545AD2B166}"/>
              </a:ext>
            </a:extLst>
          </p:cNvPr>
          <p:cNvGrpSpPr/>
          <p:nvPr/>
        </p:nvGrpSpPr>
        <p:grpSpPr>
          <a:xfrm>
            <a:off x="2945442" y="4169945"/>
            <a:ext cx="998353" cy="838010"/>
            <a:chOff x="9370290" y="4454133"/>
            <a:chExt cx="998353" cy="838010"/>
          </a:xfrm>
        </p:grpSpPr>
        <p:pic>
          <p:nvPicPr>
            <p:cNvPr id="140" name="Shape 126">
              <a:extLst>
                <a:ext uri="{FF2B5EF4-FFF2-40B4-BE49-F238E27FC236}">
                  <a16:creationId xmlns:a16="http://schemas.microsoft.com/office/drawing/2014/main" id="{0D5E7562-1C24-1048-A398-75BC45DD66F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141" name="Rectangle 140">
              <a:extLst>
                <a:ext uri="{FF2B5EF4-FFF2-40B4-BE49-F238E27FC236}">
                  <a16:creationId xmlns:a16="http://schemas.microsoft.com/office/drawing/2014/main" id="{9675684A-93DA-C044-B9FE-1E8BA9381530}"/>
                </a:ext>
              </a:extLst>
            </p:cNvPr>
            <p:cNvSpPr/>
            <p:nvPr/>
          </p:nvSpPr>
          <p:spPr>
            <a:xfrm>
              <a:off x="9370290" y="4753534"/>
              <a:ext cx="998353" cy="538609"/>
            </a:xfrm>
            <a:prstGeom prst="rect">
              <a:avLst/>
            </a:prstGeom>
          </p:spPr>
          <p:txBody>
            <a:bodyPr wrap="square">
              <a:spAutoFit/>
            </a:bodyPr>
            <a:lstStyle/>
            <a:p>
              <a:r>
                <a:rPr lang="en-US" sz="1100" dirty="0">
                  <a:solidFill>
                    <a:srgbClr val="343434"/>
                  </a:solidFill>
                </a:rPr>
                <a:t>App</a:t>
              </a:r>
              <a:r>
                <a:rPr lang="en" sz="1100" dirty="0">
                  <a:solidFill>
                    <a:srgbClr val="343434"/>
                  </a:solidFill>
                </a:rPr>
                <a:t> policies</a:t>
              </a:r>
            </a:p>
            <a:p>
              <a:pPr marL="65088" indent="-65088">
                <a:buFont typeface="Arial" panose="020B0604020202020204" pitchFamily="34" charset="0"/>
                <a:buChar char="•"/>
              </a:pPr>
              <a:r>
                <a:rPr lang="en" sz="900" dirty="0">
                  <a:solidFill>
                    <a:srgbClr val="343434"/>
                  </a:solidFill>
                </a:rPr>
                <a:t>Identities</a:t>
              </a:r>
            </a:p>
            <a:p>
              <a:pPr marL="65088" indent="-65088">
                <a:buFont typeface="Arial" panose="020B0604020202020204" pitchFamily="34" charset="0"/>
                <a:buChar char="•"/>
              </a:pPr>
              <a:r>
                <a:rPr lang="en" sz="900" dirty="0">
                  <a:solidFill>
                    <a:srgbClr val="343434"/>
                  </a:solidFill>
                </a:rPr>
                <a:t>Permissions</a:t>
              </a:r>
              <a:endParaRPr lang="en-US" sz="900" dirty="0"/>
            </a:p>
          </p:txBody>
        </p:sp>
      </p:grpSp>
      <p:cxnSp>
        <p:nvCxnSpPr>
          <p:cNvPr id="145" name="Straight Arrow Connector 144">
            <a:extLst>
              <a:ext uri="{FF2B5EF4-FFF2-40B4-BE49-F238E27FC236}">
                <a16:creationId xmlns:a16="http://schemas.microsoft.com/office/drawing/2014/main" id="{736E14C7-9F2C-9346-AF65-23CB117D22D5}"/>
              </a:ext>
            </a:extLst>
          </p:cNvPr>
          <p:cNvCxnSpPr>
            <a:cxnSpLocks/>
            <a:stCxn id="403" idx="3"/>
            <a:endCxn id="407" idx="1"/>
          </p:cNvCxnSpPr>
          <p:nvPr/>
        </p:nvCxnSpPr>
        <p:spPr>
          <a:xfrm flipV="1">
            <a:off x="1993719" y="4048724"/>
            <a:ext cx="3167798" cy="14382"/>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4" name="Can 3">
            <a:extLst>
              <a:ext uri="{FF2B5EF4-FFF2-40B4-BE49-F238E27FC236}">
                <a16:creationId xmlns:a16="http://schemas.microsoft.com/office/drawing/2014/main" id="{36B67B01-62A0-C041-BD17-B3F4712E27ED}"/>
              </a:ext>
            </a:extLst>
          </p:cNvPr>
          <p:cNvSpPr/>
          <p:nvPr/>
        </p:nvSpPr>
        <p:spPr>
          <a:xfrm>
            <a:off x="1322615" y="5347609"/>
            <a:ext cx="800100" cy="881743"/>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000" b="0" i="0" dirty="0">
                <a:solidFill>
                  <a:schemeClr val="bg1"/>
                </a:solidFill>
                <a:ea typeface="Proxima Nova" charset="0"/>
                <a:cs typeface="Proxima Nova" charset="0"/>
              </a:rPr>
              <a:t>Source</a:t>
            </a:r>
            <a:br>
              <a:rPr lang="en-US" sz="1000" b="0" i="0" dirty="0">
                <a:solidFill>
                  <a:schemeClr val="bg1"/>
                </a:solidFill>
                <a:ea typeface="Proxima Nova" charset="0"/>
                <a:cs typeface="Proxima Nova" charset="0"/>
              </a:rPr>
            </a:br>
            <a:r>
              <a:rPr lang="en-US" sz="1000" b="0" i="0" dirty="0">
                <a:solidFill>
                  <a:schemeClr val="bg1"/>
                </a:solidFill>
                <a:ea typeface="Proxima Nova" charset="0"/>
                <a:cs typeface="Proxima Nova" charset="0"/>
              </a:rPr>
              <a:t>Code</a:t>
            </a:r>
            <a:br>
              <a:rPr lang="en-US" sz="1000" b="0" i="0" dirty="0">
                <a:solidFill>
                  <a:schemeClr val="bg1"/>
                </a:solidFill>
                <a:ea typeface="Proxima Nova" charset="0"/>
                <a:cs typeface="Proxima Nova" charset="0"/>
              </a:rPr>
            </a:br>
            <a:r>
              <a:rPr lang="en-US" sz="1000" b="0" i="0" dirty="0" err="1">
                <a:solidFill>
                  <a:schemeClr val="bg1"/>
                </a:solidFill>
                <a:ea typeface="Proxima Nova" charset="0"/>
                <a:cs typeface="Proxima Nova" charset="0"/>
              </a:rPr>
              <a:t>Mgmt</a:t>
            </a:r>
            <a:endParaRPr lang="en-US" sz="1000" b="0" i="0" dirty="0">
              <a:solidFill>
                <a:schemeClr val="bg1"/>
              </a:solidFill>
              <a:ea typeface="Proxima Nova" charset="0"/>
              <a:cs typeface="Proxima Nova" charset="0"/>
            </a:endParaRPr>
          </a:p>
        </p:txBody>
      </p:sp>
      <p:cxnSp>
        <p:nvCxnSpPr>
          <p:cNvPr id="74" name="Straight Arrow Connector 73">
            <a:extLst>
              <a:ext uri="{FF2B5EF4-FFF2-40B4-BE49-F238E27FC236}">
                <a16:creationId xmlns:a16="http://schemas.microsoft.com/office/drawing/2014/main" id="{1A87DE98-5494-3C41-9765-4C5C547F3CBA}"/>
              </a:ext>
            </a:extLst>
          </p:cNvPr>
          <p:cNvCxnSpPr>
            <a:cxnSpLocks/>
            <a:stCxn id="97" idx="2"/>
            <a:endCxn id="4" idx="1"/>
          </p:cNvCxnSpPr>
          <p:nvPr/>
        </p:nvCxnSpPr>
        <p:spPr>
          <a:xfrm>
            <a:off x="1715034" y="4657452"/>
            <a:ext cx="7631" cy="690157"/>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grpSp>
        <p:nvGrpSpPr>
          <p:cNvPr id="76" name="Group 75">
            <a:extLst>
              <a:ext uri="{FF2B5EF4-FFF2-40B4-BE49-F238E27FC236}">
                <a16:creationId xmlns:a16="http://schemas.microsoft.com/office/drawing/2014/main" id="{2D2D9627-2D81-4341-A9EC-0B3110B736EA}"/>
              </a:ext>
            </a:extLst>
          </p:cNvPr>
          <p:cNvGrpSpPr/>
          <p:nvPr/>
        </p:nvGrpSpPr>
        <p:grpSpPr>
          <a:xfrm>
            <a:off x="2955934" y="2288451"/>
            <a:ext cx="1226310" cy="838010"/>
            <a:chOff x="9241816" y="4454133"/>
            <a:chExt cx="1226310" cy="838010"/>
          </a:xfrm>
        </p:grpSpPr>
        <p:pic>
          <p:nvPicPr>
            <p:cNvPr id="77" name="Shape 126">
              <a:extLst>
                <a:ext uri="{FF2B5EF4-FFF2-40B4-BE49-F238E27FC236}">
                  <a16:creationId xmlns:a16="http://schemas.microsoft.com/office/drawing/2014/main" id="{0D26E1AD-AF3F-A24F-A1C9-818132A88D9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84" name="Rectangle 83">
              <a:extLst>
                <a:ext uri="{FF2B5EF4-FFF2-40B4-BE49-F238E27FC236}">
                  <a16:creationId xmlns:a16="http://schemas.microsoft.com/office/drawing/2014/main" id="{AB356EF2-9AAB-3A4A-A082-DBC12245A300}"/>
                </a:ext>
              </a:extLst>
            </p:cNvPr>
            <p:cNvSpPr/>
            <p:nvPr/>
          </p:nvSpPr>
          <p:spPr>
            <a:xfrm>
              <a:off x="9241816" y="4753534"/>
              <a:ext cx="1226310" cy="538609"/>
            </a:xfrm>
            <a:prstGeom prst="rect">
              <a:avLst/>
            </a:prstGeom>
          </p:spPr>
          <p:txBody>
            <a:bodyPr wrap="square">
              <a:spAutoFit/>
            </a:bodyPr>
            <a:lstStyle/>
            <a:p>
              <a:r>
                <a:rPr lang="en-US" sz="1100" dirty="0">
                  <a:solidFill>
                    <a:srgbClr val="343434"/>
                  </a:solidFill>
                </a:rPr>
                <a:t>Secrets</a:t>
              </a:r>
              <a:r>
                <a:rPr lang="en" sz="1100" dirty="0">
                  <a:solidFill>
                    <a:srgbClr val="343434"/>
                  </a:solidFill>
                </a:rPr>
                <a:t> </a:t>
              </a:r>
              <a:r>
                <a:rPr lang="en" sz="1100" dirty="0" err="1">
                  <a:solidFill>
                    <a:srgbClr val="343434"/>
                  </a:solidFill>
                </a:rPr>
                <a:t>mgmt</a:t>
              </a:r>
              <a:endParaRPr lang="en" sz="1100" dirty="0">
                <a:solidFill>
                  <a:srgbClr val="343434"/>
                </a:solidFill>
              </a:endParaRPr>
            </a:p>
            <a:p>
              <a:pPr marL="65088" indent="-65088">
                <a:buFont typeface="Arial" panose="020B0604020202020204" pitchFamily="34" charset="0"/>
                <a:buChar char="•"/>
              </a:pPr>
              <a:r>
                <a:rPr lang="en" sz="900" dirty="0">
                  <a:solidFill>
                    <a:srgbClr val="343434"/>
                  </a:solidFill>
                </a:rPr>
                <a:t>Creation</a:t>
              </a:r>
            </a:p>
            <a:p>
              <a:pPr marL="65088" indent="-65088">
                <a:buFont typeface="Arial" panose="020B0604020202020204" pitchFamily="34" charset="0"/>
                <a:buChar char="•"/>
              </a:pPr>
              <a:r>
                <a:rPr lang="en" sz="900" dirty="0">
                  <a:solidFill>
                    <a:srgbClr val="343434"/>
                  </a:solidFill>
                </a:rPr>
                <a:t>Rotation</a:t>
              </a:r>
              <a:endParaRPr lang="en-US" sz="900" dirty="0"/>
            </a:p>
          </p:txBody>
        </p:sp>
      </p:grpSp>
      <p:sp>
        <p:nvSpPr>
          <p:cNvPr id="329" name="Shape 187">
            <a:extLst>
              <a:ext uri="{FF2B5EF4-FFF2-40B4-BE49-F238E27FC236}">
                <a16:creationId xmlns:a16="http://schemas.microsoft.com/office/drawing/2014/main" id="{AC3D39F3-9A5F-5345-B038-7DA5406D152E}"/>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5475580" y="1555603"/>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3" name="Group 22">
            <a:extLst>
              <a:ext uri="{FF2B5EF4-FFF2-40B4-BE49-F238E27FC236}">
                <a16:creationId xmlns:a16="http://schemas.microsoft.com/office/drawing/2014/main" id="{496F87AD-AED4-1748-994E-29430795C6DD}"/>
              </a:ext>
            </a:extLst>
          </p:cNvPr>
          <p:cNvGrpSpPr/>
          <p:nvPr/>
        </p:nvGrpSpPr>
        <p:grpSpPr>
          <a:xfrm>
            <a:off x="1065276" y="1965685"/>
            <a:ext cx="1293944" cy="917424"/>
            <a:chOff x="1065276" y="1965685"/>
            <a:chExt cx="1293944" cy="917424"/>
          </a:xfrm>
        </p:grpSpPr>
        <p:sp>
          <p:nvSpPr>
            <p:cNvPr id="30" name="Rectangle 29">
              <a:extLst>
                <a:ext uri="{FF2B5EF4-FFF2-40B4-BE49-F238E27FC236}">
                  <a16:creationId xmlns:a16="http://schemas.microsoft.com/office/drawing/2014/main" id="{FB63D475-58AD-624F-80F9-83B20D3E825C}"/>
                </a:ext>
              </a:extLst>
            </p:cNvPr>
            <p:cNvSpPr/>
            <p:nvPr/>
          </p:nvSpPr>
          <p:spPr>
            <a:xfrm>
              <a:off x="1065276" y="2606110"/>
              <a:ext cx="1293944" cy="276999"/>
            </a:xfrm>
            <a:prstGeom prst="rect">
              <a:avLst/>
            </a:prstGeom>
          </p:spPr>
          <p:txBody>
            <a:bodyPr wrap="none">
              <a:spAutoFit/>
            </a:bodyPr>
            <a:lstStyle/>
            <a:p>
              <a:r>
                <a:rPr lang="en-US" sz="1200" kern="0" dirty="0"/>
                <a:t>Security Admins</a:t>
              </a:r>
              <a:endParaRPr lang="en-US" sz="1200" dirty="0"/>
            </a:p>
          </p:txBody>
        </p:sp>
        <p:pic>
          <p:nvPicPr>
            <p:cNvPr id="338" name="תמונה 6">
              <a:extLst>
                <a:ext uri="{FF2B5EF4-FFF2-40B4-BE49-F238E27FC236}">
                  <a16:creationId xmlns:a16="http://schemas.microsoft.com/office/drawing/2014/main" id="{5CF621EB-6CE4-6E46-898B-EBE18E2D09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9193" y="1965685"/>
              <a:ext cx="583274" cy="640080"/>
            </a:xfrm>
            <a:prstGeom prst="rect">
              <a:avLst/>
            </a:prstGeom>
          </p:spPr>
        </p:pic>
      </p:grpSp>
      <p:grpSp>
        <p:nvGrpSpPr>
          <p:cNvPr id="24" name="Group 23">
            <a:extLst>
              <a:ext uri="{FF2B5EF4-FFF2-40B4-BE49-F238E27FC236}">
                <a16:creationId xmlns:a16="http://schemas.microsoft.com/office/drawing/2014/main" id="{CCCACB02-F11A-B84B-8252-DAB1A3C8C4AF}"/>
              </a:ext>
            </a:extLst>
          </p:cNvPr>
          <p:cNvGrpSpPr/>
          <p:nvPr/>
        </p:nvGrpSpPr>
        <p:grpSpPr>
          <a:xfrm>
            <a:off x="1106534" y="3743066"/>
            <a:ext cx="1217000" cy="914386"/>
            <a:chOff x="1122862" y="3881861"/>
            <a:chExt cx="1217000" cy="914386"/>
          </a:xfrm>
        </p:grpSpPr>
        <p:sp>
          <p:nvSpPr>
            <p:cNvPr id="97" name="Rectangle 96">
              <a:extLst>
                <a:ext uri="{FF2B5EF4-FFF2-40B4-BE49-F238E27FC236}">
                  <a16:creationId xmlns:a16="http://schemas.microsoft.com/office/drawing/2014/main" id="{66140597-2099-5B48-BA97-CF7C67F741AC}"/>
                </a:ext>
              </a:extLst>
            </p:cNvPr>
            <p:cNvSpPr/>
            <p:nvPr/>
          </p:nvSpPr>
          <p:spPr>
            <a:xfrm>
              <a:off x="1122862" y="4519248"/>
              <a:ext cx="1217000" cy="276999"/>
            </a:xfrm>
            <a:prstGeom prst="rect">
              <a:avLst/>
            </a:prstGeom>
          </p:spPr>
          <p:txBody>
            <a:bodyPr wrap="none">
              <a:spAutoFit/>
            </a:bodyPr>
            <a:lstStyle/>
            <a:p>
              <a:r>
                <a:rPr lang="en-US" sz="1200" kern="0" dirty="0"/>
                <a:t>Project Admins</a:t>
              </a:r>
              <a:endParaRPr lang="en-US" sz="1200" dirty="0"/>
            </a:p>
          </p:txBody>
        </p:sp>
        <p:pic>
          <p:nvPicPr>
            <p:cNvPr id="403" name="תמונה 8">
              <a:extLst>
                <a:ext uri="{FF2B5EF4-FFF2-40B4-BE49-F238E27FC236}">
                  <a16:creationId xmlns:a16="http://schemas.microsoft.com/office/drawing/2014/main" id="{575819C5-F6F7-2446-8F58-6110392F9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40684" y="3881861"/>
              <a:ext cx="569363" cy="640080"/>
            </a:xfrm>
            <a:prstGeom prst="rect">
              <a:avLst/>
            </a:prstGeom>
          </p:spPr>
        </p:pic>
      </p:grpSp>
      <p:grpSp>
        <p:nvGrpSpPr>
          <p:cNvPr id="31" name="Group 30">
            <a:extLst>
              <a:ext uri="{FF2B5EF4-FFF2-40B4-BE49-F238E27FC236}">
                <a16:creationId xmlns:a16="http://schemas.microsoft.com/office/drawing/2014/main" id="{896CB2D4-C08C-7F44-8199-243483CC7F37}"/>
              </a:ext>
            </a:extLst>
          </p:cNvPr>
          <p:cNvGrpSpPr/>
          <p:nvPr/>
        </p:nvGrpSpPr>
        <p:grpSpPr>
          <a:xfrm>
            <a:off x="2959201" y="5466809"/>
            <a:ext cx="849913" cy="961788"/>
            <a:chOff x="2625248" y="5336177"/>
            <a:chExt cx="849913" cy="961788"/>
          </a:xfrm>
        </p:grpSpPr>
        <p:pic>
          <p:nvPicPr>
            <p:cNvPr id="404" name="תמונה 10">
              <a:extLst>
                <a:ext uri="{FF2B5EF4-FFF2-40B4-BE49-F238E27FC236}">
                  <a16:creationId xmlns:a16="http://schemas.microsoft.com/office/drawing/2014/main" id="{980AB398-9A4B-3945-ADE6-0770F9F0BF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61209" y="5336177"/>
              <a:ext cx="569365" cy="640080"/>
            </a:xfrm>
            <a:prstGeom prst="rect">
              <a:avLst/>
            </a:prstGeom>
          </p:spPr>
        </p:pic>
        <p:sp>
          <p:nvSpPr>
            <p:cNvPr id="405" name="Rectangle 404">
              <a:extLst>
                <a:ext uri="{FF2B5EF4-FFF2-40B4-BE49-F238E27FC236}">
                  <a16:creationId xmlns:a16="http://schemas.microsoft.com/office/drawing/2014/main" id="{CB1F6112-806C-A241-8A9E-ABAA5A66DDEA}"/>
                </a:ext>
              </a:extLst>
            </p:cNvPr>
            <p:cNvSpPr/>
            <p:nvPr/>
          </p:nvSpPr>
          <p:spPr>
            <a:xfrm>
              <a:off x="2625248" y="6020966"/>
              <a:ext cx="849913" cy="276999"/>
            </a:xfrm>
            <a:prstGeom prst="rect">
              <a:avLst/>
            </a:prstGeom>
          </p:spPr>
          <p:txBody>
            <a:bodyPr wrap="none">
              <a:spAutoFit/>
            </a:bodyPr>
            <a:lstStyle/>
            <a:p>
              <a:r>
                <a:rPr lang="en-US" sz="1200" kern="0" dirty="0"/>
                <a:t>App </a:t>
              </a:r>
              <a:r>
                <a:rPr lang="en-US" sz="1200" kern="0" dirty="0" err="1"/>
                <a:t>Devs</a:t>
              </a:r>
              <a:endParaRPr lang="en-US" sz="1200" dirty="0"/>
            </a:p>
          </p:txBody>
        </p:sp>
      </p:grpSp>
      <p:cxnSp>
        <p:nvCxnSpPr>
          <p:cNvPr id="406" name="Straight Arrow Connector 405">
            <a:extLst>
              <a:ext uri="{FF2B5EF4-FFF2-40B4-BE49-F238E27FC236}">
                <a16:creationId xmlns:a16="http://schemas.microsoft.com/office/drawing/2014/main" id="{1A2F25CD-E19C-454A-9752-AF212CACEF35}"/>
              </a:ext>
            </a:extLst>
          </p:cNvPr>
          <p:cNvCxnSpPr>
            <a:cxnSpLocks/>
            <a:stCxn id="404" idx="1"/>
            <a:endCxn id="4" idx="4"/>
          </p:cNvCxnSpPr>
          <p:nvPr/>
        </p:nvCxnSpPr>
        <p:spPr>
          <a:xfrm flipH="1">
            <a:off x="2122715" y="5786849"/>
            <a:ext cx="972447" cy="1632"/>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sp>
        <p:nvSpPr>
          <p:cNvPr id="407" name="Rounded Rectangle 406">
            <a:extLst>
              <a:ext uri="{FF2B5EF4-FFF2-40B4-BE49-F238E27FC236}">
                <a16:creationId xmlns:a16="http://schemas.microsoft.com/office/drawing/2014/main" id="{62A10A3D-AB26-614B-AE49-DBF770F4F87D}"/>
              </a:ext>
            </a:extLst>
          </p:cNvPr>
          <p:cNvSpPr/>
          <p:nvPr/>
        </p:nvSpPr>
        <p:spPr>
          <a:xfrm>
            <a:off x="5161517" y="3499496"/>
            <a:ext cx="1820098" cy="1098456"/>
          </a:xfrm>
          <a:prstGeom prst="round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200" dirty="0">
                <a:solidFill>
                  <a:schemeClr val="bg1"/>
                </a:solidFill>
              </a:rPr>
              <a:t>CyberArk</a:t>
            </a:r>
            <a:br>
              <a:rPr lang="en-US" sz="1200" dirty="0">
                <a:solidFill>
                  <a:schemeClr val="bg1"/>
                </a:solidFill>
              </a:rPr>
            </a:br>
            <a:r>
              <a:rPr lang="en-US" sz="1200" dirty="0">
                <a:solidFill>
                  <a:schemeClr val="bg1"/>
                </a:solidFill>
              </a:rPr>
              <a:t>Secrets Management</a:t>
            </a:r>
          </a:p>
        </p:txBody>
      </p:sp>
      <p:sp>
        <p:nvSpPr>
          <p:cNvPr id="10" name="TextBox 9">
            <a:extLst>
              <a:ext uri="{FF2B5EF4-FFF2-40B4-BE49-F238E27FC236}">
                <a16:creationId xmlns:a16="http://schemas.microsoft.com/office/drawing/2014/main" id="{2BFAAC0A-F94B-2F46-8A4E-0C4A780526F4}"/>
              </a:ext>
            </a:extLst>
          </p:cNvPr>
          <p:cNvSpPr txBox="1"/>
          <p:nvPr/>
        </p:nvSpPr>
        <p:spPr>
          <a:xfrm>
            <a:off x="5705554" y="4043008"/>
            <a:ext cx="0" cy="0"/>
          </a:xfrm>
          <a:prstGeom prst="rect">
            <a:avLst/>
          </a:prstGeom>
          <a:noFill/>
        </p:spPr>
        <p:txBody>
          <a:bodyPr wrap="none" rtlCol="0">
            <a:normAutofit fontScale="25000" lnSpcReduction="20000"/>
          </a:bodyPr>
          <a:lstStyle/>
          <a:p>
            <a:endParaRPr lang="en-US" dirty="0"/>
          </a:p>
        </p:txBody>
      </p:sp>
      <p:cxnSp>
        <p:nvCxnSpPr>
          <p:cNvPr id="409" name="Straight Arrow Connector 408">
            <a:extLst>
              <a:ext uri="{FF2B5EF4-FFF2-40B4-BE49-F238E27FC236}">
                <a16:creationId xmlns:a16="http://schemas.microsoft.com/office/drawing/2014/main" id="{CD62E960-8F16-0248-AE3B-8F63E0C70831}"/>
              </a:ext>
            </a:extLst>
          </p:cNvPr>
          <p:cNvCxnSpPr>
            <a:cxnSpLocks/>
            <a:stCxn id="407" idx="0"/>
          </p:cNvCxnSpPr>
          <p:nvPr/>
        </p:nvCxnSpPr>
        <p:spPr>
          <a:xfrm flipV="1">
            <a:off x="6071566" y="2777460"/>
            <a:ext cx="0" cy="722036"/>
          </a:xfrm>
          <a:prstGeom prst="straightConnector1">
            <a:avLst/>
          </a:prstGeom>
          <a:noFill/>
          <a:ln w="38100" cap="flat" cmpd="sng" algn="ctr">
            <a:solidFill>
              <a:schemeClr val="accent2">
                <a:lumMod val="60000"/>
                <a:lumOff val="40000"/>
              </a:schemeClr>
            </a:solidFill>
            <a:prstDash val="solid"/>
            <a:headEnd type="triangle"/>
            <a:tailEnd type="none"/>
          </a:ln>
          <a:effectLst/>
        </p:spPr>
      </p:cxnSp>
      <p:cxnSp>
        <p:nvCxnSpPr>
          <p:cNvPr id="410" name="Straight Arrow Connector 409">
            <a:extLst>
              <a:ext uri="{FF2B5EF4-FFF2-40B4-BE49-F238E27FC236}">
                <a16:creationId xmlns:a16="http://schemas.microsoft.com/office/drawing/2014/main" id="{086F7EBD-0464-0742-A08E-ABC6A553055A}"/>
              </a:ext>
            </a:extLst>
          </p:cNvPr>
          <p:cNvCxnSpPr>
            <a:cxnSpLocks/>
            <a:stCxn id="404" idx="3"/>
            <a:endCxn id="113" idx="1"/>
          </p:cNvCxnSpPr>
          <p:nvPr/>
        </p:nvCxnSpPr>
        <p:spPr>
          <a:xfrm flipV="1">
            <a:off x="3664527" y="5783259"/>
            <a:ext cx="675363" cy="3590"/>
          </a:xfrm>
          <a:prstGeom prst="straightConnector1">
            <a:avLst/>
          </a:prstGeom>
          <a:noFill/>
          <a:ln w="38100" cap="flat" cmpd="sng" algn="ctr">
            <a:solidFill>
              <a:schemeClr val="accent2">
                <a:lumMod val="60000"/>
                <a:lumOff val="40000"/>
              </a:schemeClr>
            </a:solidFill>
            <a:prstDash val="solid"/>
            <a:headEnd type="none"/>
            <a:tailEnd type="triangle"/>
          </a:ln>
          <a:effectLst/>
        </p:spPr>
      </p:cxnSp>
    </p:spTree>
    <p:extLst>
      <p:ext uri="{BB962C8B-B14F-4D97-AF65-F5344CB8AC3E}">
        <p14:creationId xmlns:p14="http://schemas.microsoft.com/office/powerpoint/2010/main" val="11213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Self-Serve Provisioning Architecture</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a:stCxn id="47" idx="3"/>
            <a:endCxn id="49" idx="1"/>
          </p:cNvCxnSpPr>
          <p:nvPr/>
        </p:nvCxnSpPr>
        <p:spPr>
          <a:xfrm flipV="1">
            <a:off x="4449590" y="2855406"/>
            <a:ext cx="700944" cy="3309"/>
          </a:xfrm>
          <a:prstGeom prst="straightConnector1">
            <a:avLst/>
          </a:prstGeom>
          <a:noFill/>
          <a:ln w="38100" cap="flat" cmpd="sng" algn="ctr">
            <a:solidFill>
              <a:schemeClr val="accent2">
                <a:lumMod val="60000"/>
                <a:lumOff val="40000"/>
              </a:schemeClr>
            </a:solidFill>
            <a:prstDash val="solid"/>
            <a:headEnd type="none"/>
            <a:tailEnd type="triangle"/>
          </a:ln>
          <a:effectLst/>
        </p:spPr>
      </p:cxnSp>
      <p:grpSp>
        <p:nvGrpSpPr>
          <p:cNvPr id="20" name="Group 19">
            <a:extLst>
              <a:ext uri="{FF2B5EF4-FFF2-40B4-BE49-F238E27FC236}">
                <a16:creationId xmlns:a16="http://schemas.microsoft.com/office/drawing/2014/main" id="{2CFDA93E-662B-5B41-8CA0-388988CE662F}"/>
              </a:ext>
            </a:extLst>
          </p:cNvPr>
          <p:cNvGrpSpPr/>
          <p:nvPr/>
        </p:nvGrpSpPr>
        <p:grpSpPr>
          <a:xfrm>
            <a:off x="8745744" y="1758004"/>
            <a:ext cx="1472688" cy="1903173"/>
            <a:chOff x="7007168" y="1767836"/>
            <a:chExt cx="1472688" cy="1903173"/>
          </a:xfrm>
        </p:grpSpPr>
        <p:sp>
          <p:nvSpPr>
            <p:cNvPr id="329" name="Shape 187">
              <a:extLst>
                <a:ext uri="{FF2B5EF4-FFF2-40B4-BE49-F238E27FC236}">
                  <a16:creationId xmlns:a16="http://schemas.microsoft.com/office/drawing/2014/main" id="{AC3D39F3-9A5F-5345-B038-7DA5406D152E}"/>
                </a:ext>
              </a:extLst>
            </p:cNvPr>
            <p:cNvSpPr txBox="1"/>
            <p:nvPr/>
          </p:nvSpPr>
          <p:spPr>
            <a:xfrm>
              <a:off x="7007168" y="1767836"/>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7185746" y="2297619"/>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9" name="Group 28">
            <a:extLst>
              <a:ext uri="{FF2B5EF4-FFF2-40B4-BE49-F238E27FC236}">
                <a16:creationId xmlns:a16="http://schemas.microsoft.com/office/drawing/2014/main" id="{32FEFD5C-0043-9B49-8735-6373CF33DDB7}"/>
              </a:ext>
            </a:extLst>
          </p:cNvPr>
          <p:cNvGrpSpPr/>
          <p:nvPr/>
        </p:nvGrpSpPr>
        <p:grpSpPr>
          <a:xfrm>
            <a:off x="1566026" y="2541228"/>
            <a:ext cx="1103187" cy="1168436"/>
            <a:chOff x="1439340" y="2575075"/>
            <a:chExt cx="1103187" cy="1168436"/>
          </a:xfrm>
        </p:grpSpPr>
        <p:sp>
          <p:nvSpPr>
            <p:cNvPr id="30" name="Rectangle 29">
              <a:extLst>
                <a:ext uri="{FF2B5EF4-FFF2-40B4-BE49-F238E27FC236}">
                  <a16:creationId xmlns:a16="http://schemas.microsoft.com/office/drawing/2014/main" id="{FB63D475-58AD-624F-80F9-83B20D3E825C}"/>
                </a:ext>
              </a:extLst>
            </p:cNvPr>
            <p:cNvSpPr/>
            <p:nvPr/>
          </p:nvSpPr>
          <p:spPr>
            <a:xfrm>
              <a:off x="1439340" y="3281846"/>
              <a:ext cx="1103187" cy="461665"/>
            </a:xfrm>
            <a:prstGeom prst="rect">
              <a:avLst/>
            </a:prstGeom>
          </p:spPr>
          <p:txBody>
            <a:bodyPr wrap="none">
              <a:spAutoFit/>
            </a:bodyPr>
            <a:lstStyle/>
            <a:p>
              <a:pPr algn="ctr"/>
              <a:r>
                <a:rPr lang="en-US" sz="1200" kern="0" dirty="0"/>
                <a:t>User submits</a:t>
              </a:r>
              <a:br>
                <a:rPr lang="en-US" sz="1200" kern="0" dirty="0"/>
              </a:br>
              <a:r>
                <a:rPr lang="en-US" sz="1200" kern="0" dirty="0"/>
                <a:t>access request</a:t>
              </a:r>
              <a:endParaRPr lang="en-US" sz="1200" dirty="0"/>
            </a:p>
          </p:txBody>
        </p:sp>
        <p:pic>
          <p:nvPicPr>
            <p:cNvPr id="46" name="תמונה 8">
              <a:extLst>
                <a:ext uri="{FF2B5EF4-FFF2-40B4-BE49-F238E27FC236}">
                  <a16:creationId xmlns:a16="http://schemas.microsoft.com/office/drawing/2014/main" id="{9ABC078E-E0FA-7845-9B16-F74303C9B3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0746" y="2575075"/>
              <a:ext cx="569363" cy="640080"/>
            </a:xfrm>
            <a:prstGeom prst="rect">
              <a:avLst/>
            </a:prstGeom>
          </p:spPr>
        </p:pic>
      </p:grpSp>
      <p:grpSp>
        <p:nvGrpSpPr>
          <p:cNvPr id="6" name="Group 5">
            <a:extLst>
              <a:ext uri="{FF2B5EF4-FFF2-40B4-BE49-F238E27FC236}">
                <a16:creationId xmlns:a16="http://schemas.microsoft.com/office/drawing/2014/main" id="{667C4FA6-4757-9B4E-B538-9210A4868C77}"/>
              </a:ext>
            </a:extLst>
          </p:cNvPr>
          <p:cNvGrpSpPr/>
          <p:nvPr/>
        </p:nvGrpSpPr>
        <p:grpSpPr>
          <a:xfrm>
            <a:off x="3272613" y="2628461"/>
            <a:ext cx="1176977" cy="460508"/>
            <a:chOff x="2056887" y="1759580"/>
            <a:chExt cx="1176977" cy="460508"/>
          </a:xfrm>
        </p:grpSpPr>
        <p:sp>
          <p:nvSpPr>
            <p:cNvPr id="47" name="Rounded Rectangle 46">
              <a:extLst>
                <a:ext uri="{FF2B5EF4-FFF2-40B4-BE49-F238E27FC236}">
                  <a16:creationId xmlns:a16="http://schemas.microsoft.com/office/drawing/2014/main" id="{2FD4421B-F4C1-094A-8F1F-CA6E77E7A1DD}"/>
                </a:ext>
              </a:extLst>
            </p:cNvPr>
            <p:cNvSpPr/>
            <p:nvPr/>
          </p:nvSpPr>
          <p:spPr>
            <a:xfrm>
              <a:off x="2056887" y="1759580"/>
              <a:ext cx="1176977" cy="460508"/>
            </a:xfrm>
            <a:prstGeom prst="roundRect">
              <a:avLst/>
            </a:prstGeom>
            <a:solidFill>
              <a:srgbClr val="FFFFFF"/>
            </a:solidFill>
            <a:ln w="12700" cap="flat" cmpd="sng" algn="ctr">
              <a:solidFill>
                <a:srgbClr val="FFFFFF">
                  <a:lumMod val="50000"/>
                </a:srgbClr>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1D1D"/>
                  </a:solidFill>
                  <a:effectLst/>
                  <a:uLnTx/>
                  <a:uFillTx/>
                  <a:latin typeface="Calibri"/>
                  <a:ea typeface="+mn-ea"/>
                  <a:cs typeface="+mn-cs"/>
                </a:rPr>
                <a:t>Orchestration</a:t>
              </a:r>
            </a:p>
          </p:txBody>
        </p:sp>
        <p:pic>
          <p:nvPicPr>
            <p:cNvPr id="1026" name="Picture 2" descr="IDC DX Summit 2021 - IDC Future Enterprise Awards">
              <a:extLst>
                <a:ext uri="{FF2B5EF4-FFF2-40B4-BE49-F238E27FC236}">
                  <a16:creationId xmlns:a16="http://schemas.microsoft.com/office/drawing/2014/main" id="{92DAA9FE-BCC4-F64F-8CF0-B1CDD794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77" y="1795756"/>
              <a:ext cx="821268" cy="16124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8">
            <a:extLst>
              <a:ext uri="{FF2B5EF4-FFF2-40B4-BE49-F238E27FC236}">
                <a16:creationId xmlns:a16="http://schemas.microsoft.com/office/drawing/2014/main" id="{2637A7BA-72FF-8C4A-A13F-0CDC5D0DD52B}"/>
              </a:ext>
            </a:extLst>
          </p:cNvPr>
          <p:cNvSpPr/>
          <p:nvPr/>
        </p:nvSpPr>
        <p:spPr>
          <a:xfrm>
            <a:off x="5150534" y="2625208"/>
            <a:ext cx="973138"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b="1" i="1" kern="0" dirty="0">
                <a:solidFill>
                  <a:srgbClr val="000000"/>
                </a:solidFill>
              </a:rPr>
              <a:t>Provisioning</a:t>
            </a:r>
            <a:br>
              <a:rPr kumimoji="0" lang="en-US" sz="1100" b="1" i="0" u="none" strike="noStrike" kern="0" cap="none" spc="0" normalizeH="0" baseline="0" noProof="0" dirty="0">
                <a:ln>
                  <a:noFill/>
                </a:ln>
                <a:solidFill>
                  <a:srgbClr val="000000"/>
                </a:solidFill>
                <a:effectLst/>
                <a:uLnTx/>
                <a:uFillTx/>
                <a:latin typeface="Calibri"/>
                <a:ea typeface="+mn-ea"/>
                <a:cs typeface="+mn-cs"/>
              </a:rPr>
            </a:br>
            <a:r>
              <a:rPr kumimoji="0" lang="en-US" sz="1100" b="1" i="0" u="none" strike="noStrike" kern="0" cap="none" spc="0" normalizeH="0" baseline="0" noProof="0" dirty="0">
                <a:ln>
                  <a:noFill/>
                </a:ln>
                <a:solidFill>
                  <a:srgbClr val="000000"/>
                </a:solidFill>
                <a:effectLst/>
                <a:uLnTx/>
                <a:uFillTx/>
                <a:latin typeface="Calibri"/>
                <a:ea typeface="+mn-ea"/>
                <a:cs typeface="+mn-cs"/>
              </a:rPr>
              <a:t>Engine</a:t>
            </a:r>
          </a:p>
        </p:txBody>
      </p:sp>
      <p:cxnSp>
        <p:nvCxnSpPr>
          <p:cNvPr id="51" name="Elbow Connector 50">
            <a:extLst>
              <a:ext uri="{FF2B5EF4-FFF2-40B4-BE49-F238E27FC236}">
                <a16:creationId xmlns:a16="http://schemas.microsoft.com/office/drawing/2014/main" id="{BB6F2DE8-E426-1045-BD17-E9DE3F5488B7}"/>
              </a:ext>
            </a:extLst>
          </p:cNvPr>
          <p:cNvCxnSpPr>
            <a:cxnSpLocks/>
            <a:stCxn id="49" idx="3"/>
          </p:cNvCxnSpPr>
          <p:nvPr/>
        </p:nvCxnSpPr>
        <p:spPr>
          <a:xfrm flipV="1">
            <a:off x="6123672" y="2460039"/>
            <a:ext cx="2738291" cy="395367"/>
          </a:xfrm>
          <a:prstGeom prst="bentConnector3">
            <a:avLst>
              <a:gd name="adj1" fmla="val 50000"/>
            </a:avLst>
          </a:prstGeom>
          <a:noFill/>
          <a:ln w="38100" cap="flat" cmpd="sng" algn="ctr">
            <a:solidFill>
              <a:schemeClr val="accent2">
                <a:lumMod val="60000"/>
                <a:lumOff val="40000"/>
              </a:schemeClr>
            </a:solidFill>
            <a:prstDash val="solid"/>
            <a:headEnd type="none"/>
            <a:tailEnd type="triangle"/>
          </a:ln>
          <a:effectLst/>
        </p:spPr>
      </p:cxnSp>
      <p:cxnSp>
        <p:nvCxnSpPr>
          <p:cNvPr id="59" name="Elbow Connector 58">
            <a:extLst>
              <a:ext uri="{FF2B5EF4-FFF2-40B4-BE49-F238E27FC236}">
                <a16:creationId xmlns:a16="http://schemas.microsoft.com/office/drawing/2014/main" id="{0AFA4921-C39D-2748-A66A-40F60F07B556}"/>
              </a:ext>
            </a:extLst>
          </p:cNvPr>
          <p:cNvCxnSpPr>
            <a:cxnSpLocks/>
            <a:stCxn id="49" idx="3"/>
          </p:cNvCxnSpPr>
          <p:nvPr/>
        </p:nvCxnSpPr>
        <p:spPr>
          <a:xfrm>
            <a:off x="6123672" y="2855406"/>
            <a:ext cx="2738291" cy="573594"/>
          </a:xfrm>
          <a:prstGeom prst="bentConnector3">
            <a:avLst>
              <a:gd name="adj1" fmla="val 50000"/>
            </a:avLst>
          </a:prstGeom>
          <a:noFill/>
          <a:ln w="38100" cap="flat" cmpd="sng" algn="ctr">
            <a:solidFill>
              <a:schemeClr val="accent2">
                <a:lumMod val="60000"/>
                <a:lumOff val="40000"/>
              </a:schemeClr>
            </a:solidFill>
            <a:prstDash val="solid"/>
            <a:headEnd type="none"/>
            <a:tailEnd type="triangle"/>
          </a:ln>
          <a:effectLst/>
        </p:spPr>
      </p:cxnSp>
      <p:pic>
        <p:nvPicPr>
          <p:cNvPr id="64" name="Shape 125" descr="conjur-circle-logo-1.png">
            <a:extLst>
              <a:ext uri="{FF2B5EF4-FFF2-40B4-BE49-F238E27FC236}">
                <a16:creationId xmlns:a16="http://schemas.microsoft.com/office/drawing/2014/main" id="{BABE8076-43D8-9B48-8319-DCDB2F3BBF54}"/>
              </a:ext>
            </a:extLst>
          </p:cNvPr>
          <p:cNvPicPr preferRelativeResize="0"/>
          <p:nvPr/>
        </p:nvPicPr>
        <p:blipFill>
          <a:blip r:embed="rId4">
            <a:alphaModFix/>
          </a:blip>
          <a:stretch>
            <a:fillRect/>
          </a:stretch>
        </p:blipFill>
        <p:spPr>
          <a:xfrm>
            <a:off x="8881745" y="4245604"/>
            <a:ext cx="1109438" cy="1109442"/>
          </a:xfrm>
          <a:prstGeom prst="rect">
            <a:avLst/>
          </a:prstGeom>
          <a:noFill/>
          <a:ln>
            <a:noFill/>
          </a:ln>
        </p:spPr>
      </p:pic>
      <p:grpSp>
        <p:nvGrpSpPr>
          <p:cNvPr id="28" name="Group 27">
            <a:extLst>
              <a:ext uri="{FF2B5EF4-FFF2-40B4-BE49-F238E27FC236}">
                <a16:creationId xmlns:a16="http://schemas.microsoft.com/office/drawing/2014/main" id="{A3A7AE7A-93E0-834D-9D37-510EF3446E7A}"/>
              </a:ext>
            </a:extLst>
          </p:cNvPr>
          <p:cNvGrpSpPr/>
          <p:nvPr/>
        </p:nvGrpSpPr>
        <p:grpSpPr>
          <a:xfrm>
            <a:off x="7607283" y="2022704"/>
            <a:ext cx="1316386" cy="2746037"/>
            <a:chOff x="5713847" y="2235337"/>
            <a:chExt cx="1316386" cy="2746037"/>
          </a:xfrm>
        </p:grpSpPr>
        <p:sp>
          <p:nvSpPr>
            <p:cNvPr id="7" name="Rectangle 6">
              <a:extLst>
                <a:ext uri="{FF2B5EF4-FFF2-40B4-BE49-F238E27FC236}">
                  <a16:creationId xmlns:a16="http://schemas.microsoft.com/office/drawing/2014/main" id="{924CF581-5EFB-C748-A862-B2914048FCFC}"/>
                </a:ext>
              </a:extLst>
            </p:cNvPr>
            <p:cNvSpPr/>
            <p:nvPr/>
          </p:nvSpPr>
          <p:spPr>
            <a:xfrm>
              <a:off x="5713847" y="3334757"/>
              <a:ext cx="1295547" cy="261610"/>
            </a:xfrm>
            <a:prstGeom prst="rect">
              <a:avLst/>
            </a:prstGeom>
          </p:spPr>
          <p:txBody>
            <a:bodyPr wrap="none">
              <a:spAutoFit/>
            </a:bodyPr>
            <a:lstStyle/>
            <a:p>
              <a:r>
                <a:rPr lang="en-US" sz="1100" kern="0" dirty="0">
                  <a:solidFill>
                    <a:srgbClr val="000000"/>
                  </a:solidFill>
                </a:rPr>
                <a:t>2) PVWA REST Calls</a:t>
              </a:r>
            </a:p>
          </p:txBody>
        </p:sp>
        <p:sp>
          <p:nvSpPr>
            <p:cNvPr id="54" name="Rectangle 53">
              <a:extLst>
                <a:ext uri="{FF2B5EF4-FFF2-40B4-BE49-F238E27FC236}">
                  <a16:creationId xmlns:a16="http://schemas.microsoft.com/office/drawing/2014/main" id="{B3EC0C04-6562-964B-AEE3-747A6A0F57B1}"/>
                </a:ext>
              </a:extLst>
            </p:cNvPr>
            <p:cNvSpPr/>
            <p:nvPr/>
          </p:nvSpPr>
          <p:spPr>
            <a:xfrm>
              <a:off x="5713847" y="2235337"/>
              <a:ext cx="1269899" cy="430887"/>
            </a:xfrm>
            <a:prstGeom prst="rect">
              <a:avLst/>
            </a:prstGeom>
          </p:spPr>
          <p:txBody>
            <a:bodyPr wrap="none">
              <a:spAutoFit/>
            </a:bodyPr>
            <a:lstStyle/>
            <a:p>
              <a:r>
                <a:rPr lang="en-US" sz="1100" kern="0" dirty="0">
                  <a:solidFill>
                    <a:srgbClr val="000000"/>
                  </a:solidFill>
                </a:rPr>
                <a:t>1) Get admin creds</a:t>
              </a:r>
              <a:br>
                <a:rPr lang="en-US" sz="1100" kern="0" dirty="0">
                  <a:solidFill>
                    <a:srgbClr val="000000"/>
                  </a:solidFill>
                </a:rPr>
              </a:br>
              <a:r>
                <a:rPr lang="en-US" sz="1100" kern="0" dirty="0">
                  <a:solidFill>
                    <a:srgbClr val="000000"/>
                  </a:solidFill>
                </a:rPr>
                <a:t>     w/ CP/CCP</a:t>
              </a:r>
            </a:p>
          </p:txBody>
        </p:sp>
        <p:sp>
          <p:nvSpPr>
            <p:cNvPr id="65" name="Rectangle 64">
              <a:extLst>
                <a:ext uri="{FF2B5EF4-FFF2-40B4-BE49-F238E27FC236}">
                  <a16:creationId xmlns:a16="http://schemas.microsoft.com/office/drawing/2014/main" id="{8F6B42F9-BEDE-7E49-A526-CCC01AB6DE77}"/>
                </a:ext>
              </a:extLst>
            </p:cNvPr>
            <p:cNvSpPr/>
            <p:nvPr/>
          </p:nvSpPr>
          <p:spPr>
            <a:xfrm>
              <a:off x="5713847" y="4719764"/>
              <a:ext cx="1316386" cy="261610"/>
            </a:xfrm>
            <a:prstGeom prst="rect">
              <a:avLst/>
            </a:prstGeom>
          </p:spPr>
          <p:txBody>
            <a:bodyPr wrap="none">
              <a:spAutoFit/>
            </a:bodyPr>
            <a:lstStyle/>
            <a:p>
              <a:r>
                <a:rPr lang="en-US" sz="1100" kern="0" dirty="0">
                  <a:solidFill>
                    <a:srgbClr val="000000"/>
                  </a:solidFill>
                </a:rPr>
                <a:t>3) </a:t>
              </a:r>
              <a:r>
                <a:rPr lang="en-US" sz="1100" kern="0" dirty="0" err="1">
                  <a:solidFill>
                    <a:srgbClr val="000000"/>
                  </a:solidFill>
                </a:rPr>
                <a:t>Conjur</a:t>
              </a:r>
              <a:r>
                <a:rPr lang="en-US" sz="1100" kern="0" dirty="0">
                  <a:solidFill>
                    <a:srgbClr val="000000"/>
                  </a:solidFill>
                </a:rPr>
                <a:t> REST Calls</a:t>
              </a:r>
            </a:p>
          </p:txBody>
        </p:sp>
      </p:grpSp>
      <p:cxnSp>
        <p:nvCxnSpPr>
          <p:cNvPr id="67" name="Elbow Connector 66">
            <a:extLst>
              <a:ext uri="{FF2B5EF4-FFF2-40B4-BE49-F238E27FC236}">
                <a16:creationId xmlns:a16="http://schemas.microsoft.com/office/drawing/2014/main" id="{EAEC749E-9FB1-8A42-9B5A-37B854D1EBE7}"/>
              </a:ext>
            </a:extLst>
          </p:cNvPr>
          <p:cNvCxnSpPr>
            <a:cxnSpLocks/>
            <a:stCxn id="49" idx="3"/>
            <a:endCxn id="64" idx="1"/>
          </p:cNvCxnSpPr>
          <p:nvPr/>
        </p:nvCxnSpPr>
        <p:spPr>
          <a:xfrm>
            <a:off x="6123672" y="2855406"/>
            <a:ext cx="2758073" cy="1944919"/>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78" name="Straight Arrow Connector 77">
            <a:extLst>
              <a:ext uri="{FF2B5EF4-FFF2-40B4-BE49-F238E27FC236}">
                <a16:creationId xmlns:a16="http://schemas.microsoft.com/office/drawing/2014/main" id="{E09B6182-6133-0648-A3F1-22E070D0AFFC}"/>
              </a:ext>
            </a:extLst>
          </p:cNvPr>
          <p:cNvCxnSpPr>
            <a:cxnSpLocks/>
            <a:stCxn id="46" idx="3"/>
            <a:endCxn id="47" idx="1"/>
          </p:cNvCxnSpPr>
          <p:nvPr/>
        </p:nvCxnSpPr>
        <p:spPr>
          <a:xfrm flipV="1">
            <a:off x="2366795" y="2858715"/>
            <a:ext cx="905818" cy="2553"/>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79" name="Rounded Rectangle 78">
            <a:extLst>
              <a:ext uri="{FF2B5EF4-FFF2-40B4-BE49-F238E27FC236}">
                <a16:creationId xmlns:a16="http://schemas.microsoft.com/office/drawing/2014/main" id="{CE884031-FA89-B64A-9310-4385D7E91A79}"/>
              </a:ext>
            </a:extLst>
          </p:cNvPr>
          <p:cNvSpPr/>
          <p:nvPr/>
        </p:nvSpPr>
        <p:spPr>
          <a:xfrm>
            <a:off x="3401462" y="3709664"/>
            <a:ext cx="936149"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kern="0" dirty="0">
                <a:solidFill>
                  <a:srgbClr val="000000"/>
                </a:solidFill>
              </a:rPr>
              <a:t>Feedback</a:t>
            </a:r>
            <a:br>
              <a:rPr lang="en-US" sz="1100" kern="0" dirty="0">
                <a:solidFill>
                  <a:srgbClr val="000000"/>
                </a:solidFill>
              </a:rPr>
            </a:br>
            <a:r>
              <a:rPr lang="en-US" sz="1100" kern="0" dirty="0">
                <a:solidFill>
                  <a:srgbClr val="000000"/>
                </a:solidFill>
              </a:rPr>
              <a:t>Channel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80" name="Elbow Connector 79">
            <a:extLst>
              <a:ext uri="{FF2B5EF4-FFF2-40B4-BE49-F238E27FC236}">
                <a16:creationId xmlns:a16="http://schemas.microsoft.com/office/drawing/2014/main" id="{429D8C91-E3EC-EB4E-8423-B75470BBC20F}"/>
              </a:ext>
            </a:extLst>
          </p:cNvPr>
          <p:cNvCxnSpPr>
            <a:cxnSpLocks/>
            <a:stCxn id="49" idx="2"/>
            <a:endCxn id="79" idx="3"/>
          </p:cNvCxnSpPr>
          <p:nvPr/>
        </p:nvCxnSpPr>
        <p:spPr>
          <a:xfrm rot="5400000">
            <a:off x="4560228" y="2862986"/>
            <a:ext cx="854259" cy="1299492"/>
          </a:xfrm>
          <a:prstGeom prst="bentConnector2">
            <a:avLst/>
          </a:prstGeom>
          <a:noFill/>
          <a:ln w="38100" cap="flat" cmpd="sng" algn="ctr">
            <a:solidFill>
              <a:schemeClr val="accent2">
                <a:lumMod val="60000"/>
                <a:lumOff val="40000"/>
              </a:schemeClr>
            </a:solidFill>
            <a:prstDash val="solid"/>
            <a:headEnd type="none"/>
            <a:tailEnd type="triangle"/>
          </a:ln>
          <a:effectLst/>
        </p:spPr>
      </p:cxnSp>
      <p:cxnSp>
        <p:nvCxnSpPr>
          <p:cNvPr id="83" name="Elbow Connector 82">
            <a:extLst>
              <a:ext uri="{FF2B5EF4-FFF2-40B4-BE49-F238E27FC236}">
                <a16:creationId xmlns:a16="http://schemas.microsoft.com/office/drawing/2014/main" id="{EBD09D19-B408-ED4F-9683-15AEAA094707}"/>
              </a:ext>
            </a:extLst>
          </p:cNvPr>
          <p:cNvCxnSpPr>
            <a:cxnSpLocks/>
            <a:stCxn id="79" idx="1"/>
            <a:endCxn id="30" idx="2"/>
          </p:cNvCxnSpPr>
          <p:nvPr/>
        </p:nvCxnSpPr>
        <p:spPr>
          <a:xfrm rot="10800000">
            <a:off x="2117620" y="3709664"/>
            <a:ext cx="1283842" cy="230198"/>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57" name="Rounded Rectangular Callout 56">
            <a:extLst>
              <a:ext uri="{FF2B5EF4-FFF2-40B4-BE49-F238E27FC236}">
                <a16:creationId xmlns:a16="http://schemas.microsoft.com/office/drawing/2014/main" id="{20263998-0EB2-4843-B2B9-1A822E1AE958}"/>
              </a:ext>
            </a:extLst>
          </p:cNvPr>
          <p:cNvSpPr/>
          <p:nvPr/>
        </p:nvSpPr>
        <p:spPr>
          <a:xfrm>
            <a:off x="2819704" y="4631724"/>
            <a:ext cx="4570910" cy="2160962"/>
          </a:xfrm>
          <a:prstGeom prst="wedgeRoundRectCallout">
            <a:avLst>
              <a:gd name="adj1" fmla="val 20792"/>
              <a:gd name="adj2" fmla="val -12923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u="sng" kern="0" dirty="0">
                <a:solidFill>
                  <a:schemeClr val="bg1"/>
                </a:solidFill>
              </a:rPr>
              <a:t>Provisioning Engine options:</a:t>
            </a:r>
          </a:p>
          <a:p>
            <a:pPr marL="285750" lvl="0" indent="-165100">
              <a:buFont typeface="Arial" panose="020B0604020202020204" pitchFamily="34" charset="0"/>
              <a:buChar char="•"/>
              <a:defRPr/>
            </a:pPr>
            <a:r>
              <a:rPr lang="en-US" sz="1400" kern="0" dirty="0">
                <a:solidFill>
                  <a:schemeClr val="bg1"/>
                </a:solidFill>
              </a:rPr>
              <a:t>Service-Now</a:t>
            </a:r>
          </a:p>
          <a:p>
            <a:pPr marL="285750" lvl="0" indent="-165100">
              <a:buFont typeface="Arial" panose="020B0604020202020204" pitchFamily="34" charset="0"/>
              <a:buChar char="•"/>
              <a:defRPr/>
            </a:pPr>
            <a:r>
              <a:rPr lang="en-US" sz="1400" kern="0" dirty="0">
                <a:solidFill>
                  <a:schemeClr val="bg1"/>
                </a:solidFill>
              </a:rPr>
              <a:t>IGA Solution (</a:t>
            </a:r>
            <a:r>
              <a:rPr lang="en-US" sz="1400" kern="0" dirty="0" err="1">
                <a:solidFill>
                  <a:schemeClr val="bg1"/>
                </a:solidFill>
              </a:rPr>
              <a:t>Sailpoint</a:t>
            </a:r>
            <a:r>
              <a:rPr lang="en-US" sz="1400" kern="0" dirty="0">
                <a:solidFill>
                  <a:schemeClr val="bg1"/>
                </a:solidFill>
              </a:rPr>
              <a:t>, ForgeRock, </a:t>
            </a:r>
            <a:r>
              <a:rPr lang="en-US" sz="1400" kern="0" dirty="0" err="1">
                <a:solidFill>
                  <a:schemeClr val="bg1"/>
                </a:solidFill>
              </a:rPr>
              <a:t>Savyint</a:t>
            </a:r>
            <a:r>
              <a:rPr lang="en-US" sz="1400" kern="0" dirty="0">
                <a:solidFill>
                  <a:schemeClr val="bg1"/>
                </a:solidFill>
              </a:rPr>
              <a:t>, RSA, etc.)</a:t>
            </a:r>
          </a:p>
          <a:p>
            <a:pPr marL="285750" lvl="0" indent="-165100">
              <a:buFont typeface="Arial" panose="020B0604020202020204" pitchFamily="34" charset="0"/>
              <a:buChar char="•"/>
              <a:defRPr/>
            </a:pPr>
            <a:r>
              <a:rPr lang="en-US" sz="1400" kern="0" dirty="0" err="1">
                <a:solidFill>
                  <a:schemeClr val="bg1"/>
                </a:solidFill>
              </a:rPr>
              <a:t>Refactr</a:t>
            </a:r>
            <a:r>
              <a:rPr lang="en-US" sz="1400" kern="0" dirty="0">
                <a:solidFill>
                  <a:schemeClr val="bg1"/>
                </a:solidFill>
              </a:rPr>
              <a:t> workflow</a:t>
            </a:r>
          </a:p>
          <a:p>
            <a:pPr marL="285750" lvl="0" indent="-165100">
              <a:buFont typeface="Arial" panose="020B0604020202020204" pitchFamily="34" charset="0"/>
              <a:buChar char="•"/>
              <a:defRPr/>
            </a:pPr>
            <a:r>
              <a:rPr lang="en-US" sz="1400" kern="0" dirty="0">
                <a:solidFill>
                  <a:schemeClr val="bg1"/>
                </a:solidFill>
              </a:rPr>
              <a:t>Embark from </a:t>
            </a:r>
            <a:r>
              <a:rPr lang="en-US" sz="1400" kern="0" dirty="0" err="1">
                <a:solidFill>
                  <a:schemeClr val="bg1"/>
                </a:solidFill>
              </a:rPr>
              <a:t>Clango</a:t>
            </a:r>
            <a:endParaRPr lang="en-US" sz="1400" kern="0" dirty="0">
              <a:solidFill>
                <a:schemeClr val="bg1"/>
              </a:solidFill>
            </a:endParaRPr>
          </a:p>
          <a:p>
            <a:pPr marL="285750" lvl="0" indent="-165100">
              <a:buFont typeface="Arial" panose="020B0604020202020204" pitchFamily="34" charset="0"/>
              <a:buChar char="•"/>
              <a:defRPr/>
            </a:pPr>
            <a:r>
              <a:rPr lang="en-US" sz="1400" kern="0" dirty="0">
                <a:solidFill>
                  <a:schemeClr val="bg1"/>
                </a:solidFill>
              </a:rPr>
              <a:t>DevOps automation (Ansible, Jenkins, etc.)</a:t>
            </a:r>
          </a:p>
          <a:p>
            <a:pPr marL="285750" lvl="0" indent="-165100">
              <a:buFont typeface="Arial" panose="020B0604020202020204" pitchFamily="34" charset="0"/>
              <a:buChar char="•"/>
              <a:defRPr/>
            </a:pPr>
            <a:r>
              <a:rPr lang="en-US" sz="1400" kern="0" dirty="0">
                <a:solidFill>
                  <a:schemeClr val="bg1"/>
                </a:solidFill>
              </a:rPr>
              <a:t>Custom application (Java, </a:t>
            </a:r>
            <a:r>
              <a:rPr lang="en-US" sz="1400" kern="0" dirty="0" err="1">
                <a:solidFill>
                  <a:schemeClr val="bg1"/>
                </a:solidFill>
              </a:rPr>
              <a:t>.Net</a:t>
            </a:r>
            <a:r>
              <a:rPr lang="en-US" sz="1400" kern="0" dirty="0">
                <a:solidFill>
                  <a:schemeClr val="bg1"/>
                </a:solidFill>
              </a:rPr>
              <a:t>, Go, etc.)</a:t>
            </a:r>
          </a:p>
          <a:p>
            <a:pPr marL="285750" lvl="0" indent="-165100">
              <a:buFont typeface="Arial" panose="020B0604020202020204" pitchFamily="34" charset="0"/>
              <a:buChar char="•"/>
              <a:defRPr/>
            </a:pPr>
            <a:r>
              <a:rPr lang="en-US" sz="1400" kern="0" dirty="0">
                <a:solidFill>
                  <a:schemeClr val="bg1"/>
                </a:solidFill>
              </a:rPr>
              <a:t>Scripts</a:t>
            </a:r>
          </a:p>
          <a:p>
            <a:pPr marL="285750" lvl="0" indent="-165100">
              <a:buFont typeface="Arial" panose="020B0604020202020204" pitchFamily="34" charset="0"/>
              <a:buChar char="•"/>
              <a:defRPr/>
            </a:pPr>
            <a:r>
              <a:rPr lang="en-US" sz="1400" kern="0" dirty="0">
                <a:solidFill>
                  <a:schemeClr val="bg1"/>
                </a:solidFill>
              </a:rPr>
              <a:t>anything that can make REST calls</a:t>
            </a:r>
            <a:br>
              <a:rPr lang="en-US" sz="1400" kern="0" dirty="0">
                <a:solidFill>
                  <a:schemeClr val="bg1"/>
                </a:solidFill>
              </a:rPr>
            </a:br>
            <a:endParaRPr lang="en-US" sz="1400" kern="0" dirty="0">
              <a:solidFill>
                <a:schemeClr val="bg1"/>
              </a:solidFill>
            </a:endParaRPr>
          </a:p>
        </p:txBody>
      </p:sp>
    </p:spTree>
    <p:extLst>
      <p:ext uri="{BB962C8B-B14F-4D97-AF65-F5344CB8AC3E}">
        <p14:creationId xmlns:p14="http://schemas.microsoft.com/office/powerpoint/2010/main" val="67878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D8F4C0-3B95-467E-8878-F0C3EE70EEC4}"/>
              </a:ext>
            </a:extLst>
          </p:cNvPr>
          <p:cNvSpPr>
            <a:spLocks noGrp="1"/>
          </p:cNvSpPr>
          <p:nvPr>
            <p:ph type="sldNum" sz="quarter" idx="12"/>
          </p:nvPr>
        </p:nvSpPr>
        <p:spPr/>
        <p:txBody>
          <a:bodyPr/>
          <a:lstStyle/>
          <a:p>
            <a:fld id="{3DB5E446-421A-E746-A83E-D1D14D8D9CBB}" type="slidenum">
              <a:rPr lang="en-US" smtClean="0"/>
              <a:t>64</a:t>
            </a:fld>
            <a:endParaRPr lang="en-US"/>
          </a:p>
        </p:txBody>
      </p:sp>
      <p:sp>
        <p:nvSpPr>
          <p:cNvPr id="3" name="Title 2">
            <a:extLst>
              <a:ext uri="{FF2B5EF4-FFF2-40B4-BE49-F238E27FC236}">
                <a16:creationId xmlns:a16="http://schemas.microsoft.com/office/drawing/2014/main" id="{16A7EDFF-910E-4076-ADD1-FC72054CCC9C}"/>
              </a:ext>
            </a:extLst>
          </p:cNvPr>
          <p:cNvSpPr>
            <a:spLocks noGrp="1"/>
          </p:cNvSpPr>
          <p:nvPr>
            <p:ph type="title"/>
          </p:nvPr>
        </p:nvSpPr>
        <p:spPr/>
        <p:txBody>
          <a:bodyPr>
            <a:normAutofit fontScale="90000"/>
          </a:bodyPr>
          <a:lstStyle/>
          <a:p>
            <a:r>
              <a:rPr lang="en-US"/>
              <a:t>Customer Story: Leading Big Box Retailer</a:t>
            </a:r>
          </a:p>
        </p:txBody>
      </p:sp>
      <p:sp>
        <p:nvSpPr>
          <p:cNvPr id="5" name="Content Placeholder 4">
            <a:extLst>
              <a:ext uri="{FF2B5EF4-FFF2-40B4-BE49-F238E27FC236}">
                <a16:creationId xmlns:a16="http://schemas.microsoft.com/office/drawing/2014/main" id="{2D8DE93E-7BF6-4633-8E02-740319944EF2}"/>
              </a:ext>
            </a:extLst>
          </p:cNvPr>
          <p:cNvSpPr>
            <a:spLocks noGrp="1"/>
          </p:cNvSpPr>
          <p:nvPr>
            <p:ph sz="half" idx="4294967295"/>
          </p:nvPr>
        </p:nvSpPr>
        <p:spPr>
          <a:xfrm>
            <a:off x="6889750" y="1728788"/>
            <a:ext cx="5302250" cy="4446587"/>
          </a:xfrm>
        </p:spPr>
        <p:txBody>
          <a:bodyPr>
            <a:normAutofit/>
          </a:bodyPr>
          <a:lstStyle/>
          <a:p>
            <a:r>
              <a:rPr lang="en-US" sz="1800" b="1"/>
              <a:t>Objective</a:t>
            </a:r>
          </a:p>
          <a:p>
            <a:pPr lvl="1"/>
            <a:r>
              <a:rPr lang="en-US" sz="1600"/>
              <a:t>Shrink attack surface and meet rigorous audit requirements imposed after prior breach</a:t>
            </a:r>
          </a:p>
          <a:p>
            <a:pPr lvl="1"/>
            <a:r>
              <a:rPr lang="en-US" sz="1600"/>
              <a:t>Establish an enterprise-wide solution for human and non-human credentials</a:t>
            </a:r>
          </a:p>
          <a:p>
            <a:pPr lvl="1"/>
            <a:r>
              <a:rPr lang="en-US" sz="1600"/>
              <a:t>Enable lean security team’s approval process to scale for thousands of developers</a:t>
            </a:r>
          </a:p>
          <a:p>
            <a:r>
              <a:rPr lang="en-US" sz="1800" b="1"/>
              <a:t>Approach</a:t>
            </a:r>
            <a:r>
              <a:rPr lang="en-US"/>
              <a:t> </a:t>
            </a:r>
          </a:p>
          <a:p>
            <a:pPr lvl="1"/>
            <a:r>
              <a:rPr lang="en-US" sz="1600"/>
              <a:t>Enable self-service provisioning for typical requests and route exceptions to the security team.</a:t>
            </a:r>
          </a:p>
          <a:p>
            <a:pPr lvl="1"/>
            <a:r>
              <a:rPr lang="en-US" sz="1600"/>
              <a:t>Automatically update secrets manager policies to give apps secure access to resources </a:t>
            </a:r>
          </a:p>
          <a:p>
            <a:pPr lvl="1"/>
            <a:r>
              <a:rPr lang="en-US" sz="1600"/>
              <a:t>Leverage PAM to protect human credentials</a:t>
            </a:r>
          </a:p>
          <a:p>
            <a:pPr>
              <a:spcBef>
                <a:spcPts val="600"/>
              </a:spcBef>
            </a:pPr>
            <a:r>
              <a:rPr lang="en-US" sz="1800" b="1"/>
              <a:t>Result/Outcome</a:t>
            </a:r>
          </a:p>
          <a:p>
            <a:pPr lvl="1">
              <a:spcBef>
                <a:spcPts val="600"/>
              </a:spcBef>
            </a:pPr>
            <a:r>
              <a:rPr lang="en-US" sz="1600"/>
              <a:t>Successfully rolling out across org.</a:t>
            </a:r>
            <a:endParaRPr lang="en-US" sz="2400"/>
          </a:p>
          <a:p>
            <a:endParaRPr lang="en-US" sz="1800" dirty="0"/>
          </a:p>
        </p:txBody>
      </p:sp>
      <p:sp>
        <p:nvSpPr>
          <p:cNvPr id="17" name="Text Placeholder 7">
            <a:extLst>
              <a:ext uri="{FF2B5EF4-FFF2-40B4-BE49-F238E27FC236}">
                <a16:creationId xmlns:a16="http://schemas.microsoft.com/office/drawing/2014/main" id="{EB14881D-3C84-4281-B03E-FF4154D99FEA}"/>
              </a:ext>
            </a:extLst>
          </p:cNvPr>
          <p:cNvSpPr txBox="1">
            <a:spLocks/>
          </p:cNvSpPr>
          <p:nvPr/>
        </p:nvSpPr>
        <p:spPr>
          <a:xfrm>
            <a:off x="248374" y="1131929"/>
            <a:ext cx="10867537" cy="693631"/>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FF0000"/>
                </a:solidFill>
              </a:rPr>
              <a:t>Security works with developers on self-service for secure app access to databases</a:t>
            </a:r>
          </a:p>
        </p:txBody>
      </p:sp>
      <p:pic>
        <p:nvPicPr>
          <p:cNvPr id="2" name="Picture 1">
            <a:extLst>
              <a:ext uri="{FF2B5EF4-FFF2-40B4-BE49-F238E27FC236}">
                <a16:creationId xmlns:a16="http://schemas.microsoft.com/office/drawing/2014/main" id="{5883AA45-FD12-4669-8DA7-D5717FE79AB4}"/>
              </a:ext>
            </a:extLst>
          </p:cNvPr>
          <p:cNvPicPr>
            <a:picLocks noChangeAspect="1"/>
          </p:cNvPicPr>
          <p:nvPr/>
        </p:nvPicPr>
        <p:blipFill>
          <a:blip r:embed="rId3"/>
          <a:stretch>
            <a:fillRect/>
          </a:stretch>
        </p:blipFill>
        <p:spPr>
          <a:xfrm>
            <a:off x="135803" y="1825560"/>
            <a:ext cx="6201528" cy="4350518"/>
          </a:xfrm>
          <a:prstGeom prst="rect">
            <a:avLst/>
          </a:prstGeom>
        </p:spPr>
      </p:pic>
      <p:pic>
        <p:nvPicPr>
          <p:cNvPr id="9" name="Picture 8">
            <a:extLst>
              <a:ext uri="{FF2B5EF4-FFF2-40B4-BE49-F238E27FC236}">
                <a16:creationId xmlns:a16="http://schemas.microsoft.com/office/drawing/2014/main" id="{A01DDD1D-F855-4EE4-A5B9-DD4A29B7FA85}"/>
              </a:ext>
            </a:extLst>
          </p:cNvPr>
          <p:cNvPicPr>
            <a:picLocks noChangeAspect="1"/>
          </p:cNvPicPr>
          <p:nvPr/>
        </p:nvPicPr>
        <p:blipFill>
          <a:blip r:embed="rId4"/>
          <a:stretch>
            <a:fillRect/>
          </a:stretch>
        </p:blipFill>
        <p:spPr>
          <a:xfrm>
            <a:off x="1301952" y="5367696"/>
            <a:ext cx="490633" cy="441570"/>
          </a:xfrm>
          <a:prstGeom prst="rect">
            <a:avLst/>
          </a:prstGeom>
        </p:spPr>
      </p:pic>
      <p:sp>
        <p:nvSpPr>
          <p:cNvPr id="8" name="TextBox 7">
            <a:extLst>
              <a:ext uri="{FF2B5EF4-FFF2-40B4-BE49-F238E27FC236}">
                <a16:creationId xmlns:a16="http://schemas.microsoft.com/office/drawing/2014/main" id="{9CC70089-19E5-4C25-8941-D96C3065AC6F}"/>
              </a:ext>
            </a:extLst>
          </p:cNvPr>
          <p:cNvSpPr txBox="1"/>
          <p:nvPr/>
        </p:nvSpPr>
        <p:spPr>
          <a:xfrm>
            <a:off x="2848768" y="4874275"/>
            <a:ext cx="1094581" cy="540327"/>
          </a:xfrm>
          <a:prstGeom prst="rect">
            <a:avLst/>
          </a:prstGeom>
          <a:solidFill>
            <a:schemeClr val="bg1"/>
          </a:solidFill>
          <a:ln>
            <a:solidFill>
              <a:schemeClr val="bg1"/>
            </a:solidFill>
          </a:ln>
        </p:spPr>
        <p:txBody>
          <a:bodyPr wrap="none" rtlCol="0">
            <a:normAutofit/>
          </a:bodyPr>
          <a:lstStyle/>
          <a:p>
            <a:pPr algn="ctr"/>
            <a:r>
              <a:rPr lang="en-US" sz="900" b="1">
                <a:latin typeface="Bahnschrift SemiCondensed" panose="020B0502040204020203" pitchFamily="34" charset="0"/>
              </a:rPr>
              <a:t>CONJUR SECRETS</a:t>
            </a:r>
          </a:p>
          <a:p>
            <a:pPr algn="ctr"/>
            <a:r>
              <a:rPr lang="en-US" sz="900" b="1">
                <a:latin typeface="Bahnschrift SemiCondensed" panose="020B0502040204020203" pitchFamily="34" charset="0"/>
              </a:rPr>
              <a:t>MANAGER</a:t>
            </a:r>
          </a:p>
        </p:txBody>
      </p:sp>
    </p:spTree>
    <p:extLst>
      <p:ext uri="{BB962C8B-B14F-4D97-AF65-F5344CB8AC3E}">
        <p14:creationId xmlns:p14="http://schemas.microsoft.com/office/powerpoint/2010/main" val="183476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99086-008C-5045-AA0D-71F47791FF24}"/>
              </a:ext>
            </a:extLst>
          </p:cNvPr>
          <p:cNvSpPr>
            <a:spLocks noGrp="1"/>
          </p:cNvSpPr>
          <p:nvPr>
            <p:ph type="title"/>
          </p:nvPr>
        </p:nvSpPr>
        <p:spPr>
          <a:xfrm>
            <a:off x="329852" y="327666"/>
            <a:ext cx="11544822" cy="402352"/>
          </a:xfrm>
        </p:spPr>
        <p:txBody>
          <a:bodyPr anchor="b">
            <a:normAutofit fontScale="90000"/>
          </a:bodyPr>
          <a:lstStyle/>
          <a:p>
            <a:r>
              <a:rPr lang="en-US" dirty="0"/>
              <a:t>Abstract Workflow</a:t>
            </a:r>
          </a:p>
        </p:txBody>
      </p:sp>
      <p:sp>
        <p:nvSpPr>
          <p:cNvPr id="5" name="Slide Number Placeholder 4">
            <a:extLst>
              <a:ext uri="{FF2B5EF4-FFF2-40B4-BE49-F238E27FC236}">
                <a16:creationId xmlns:a16="http://schemas.microsoft.com/office/drawing/2014/main" id="{F3D301F9-27D0-ED46-B25A-69889C6349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65</a:t>
            </a:fld>
            <a:endParaRPr lang="en-US"/>
          </a:p>
        </p:txBody>
      </p:sp>
      <p:graphicFrame>
        <p:nvGraphicFramePr>
          <p:cNvPr id="7" name="Content Placeholder 1">
            <a:extLst>
              <a:ext uri="{FF2B5EF4-FFF2-40B4-BE49-F238E27FC236}">
                <a16:creationId xmlns:a16="http://schemas.microsoft.com/office/drawing/2014/main" id="{DA748A44-33C3-45CF-A5C6-593DF4FDF4EE}"/>
              </a:ext>
            </a:extLst>
          </p:cNvPr>
          <p:cNvGraphicFramePr>
            <a:graphicFrameLocks noGrp="1"/>
          </p:cNvGraphicFramePr>
          <p:nvPr>
            <p:ph idx="1"/>
          </p:nvPr>
        </p:nvGraphicFramePr>
        <p:xfrm>
          <a:off x="1472043" y="1205105"/>
          <a:ext cx="9247913" cy="488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64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7</a:t>
            </a:fld>
            <a:endParaRPr lang="en-US"/>
          </a:p>
        </p:txBody>
      </p:sp>
    </p:spTree>
    <p:extLst>
      <p:ext uri="{BB962C8B-B14F-4D97-AF65-F5344CB8AC3E}">
        <p14:creationId xmlns:p14="http://schemas.microsoft.com/office/powerpoint/2010/main" val="3355140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a:t>
            </a:r>
            <a:r>
              <a:rPr lang="en-US" dirty="0" err="1"/>
              <a:t>ccp</a:t>
            </a:r>
            <a:endParaRPr lang="en-US" dirty="0"/>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84</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2.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3.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99539</TotalTime>
  <Words>7261</Words>
  <Application>Microsoft Macintosh PowerPoint</Application>
  <PresentationFormat>Widescreen</PresentationFormat>
  <Paragraphs>1474</Paragraphs>
  <Slides>91</Slides>
  <Notes>57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91</vt:i4>
      </vt:variant>
    </vt:vector>
  </HeadingPairs>
  <TitlesOfParts>
    <vt:vector size="107" baseType="lpstr">
      <vt:lpstr>Arial</vt:lpstr>
      <vt:lpstr>Bahnschrift SemiCondensed</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Dynamic Access Provider (Conjur) OCP4 Lab Architecture</vt:lpstr>
      <vt:lpstr>Four secrets access strategies for OCP/K8s</vt:lpstr>
      <vt:lpstr>Checklist</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Secrets Manager - Solution Architecture</vt:lpstr>
      <vt:lpstr>Conjur Secrets Manager Architecture – Example</vt:lpstr>
      <vt:lpstr>Conjur Demo Architecture</vt:lpstr>
      <vt:lpstr>Password change management w/ dual accounts</vt:lpstr>
      <vt:lpstr>Authentication</vt:lpstr>
      <vt:lpstr>If it can be identified, Its access can be managed</vt:lpstr>
      <vt:lpstr>Ways to establish &amp; authenticate Identity</vt:lpstr>
      <vt:lpstr>IAM Role authentication in</vt:lpstr>
      <vt:lpstr>Managed Identity authentication in</vt:lpstr>
      <vt:lpstr>K8s attribute authentication in</vt:lpstr>
      <vt:lpstr>Managed Identity authentication in</vt:lpstr>
      <vt:lpstr>Orchestrating the Pipeline</vt:lpstr>
      <vt:lpstr>Summon for Secrets Injection</vt:lpstr>
      <vt:lpstr>Central Credential Provider</vt:lpstr>
      <vt:lpstr>Credential Provider</vt:lpstr>
      <vt:lpstr>Secrets Access Workflow</vt:lpstr>
      <vt:lpstr>Cyberark k8s developer options</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Operationalization (O18n)</vt:lpstr>
      <vt:lpstr>Secrets Management: Where to begin?</vt:lpstr>
      <vt:lpstr>Secrets Management Operational Objectives</vt:lpstr>
      <vt:lpstr>Separation of Concerns</vt:lpstr>
      <vt:lpstr>Self-Serve Provisioning Architecture</vt:lpstr>
      <vt:lpstr>Customer Story: Leading Big Box Retailer</vt:lpstr>
      <vt:lpstr>Abstract Workflow</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60</cp:revision>
  <cp:lastPrinted>2021-12-15T19:43:11Z</cp:lastPrinted>
  <dcterms:created xsi:type="dcterms:W3CDTF">2021-05-16T19:49:28Z</dcterms:created>
  <dcterms:modified xsi:type="dcterms:W3CDTF">2022-03-03T19:53:03Z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